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5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6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7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theme/theme8.xml" ContentType="application/vnd.openxmlformats-officedocument.theme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9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10.xml" ContentType="application/vnd.openxmlformats-officedocument.theme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theme/theme11.xml" ContentType="application/vnd.openxmlformats-officedocument.theme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theme/theme12.xml" ContentType="application/vnd.openxmlformats-officedocument.theme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theme/theme13.xml" ContentType="application/vnd.openxmlformats-officedocument.theme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99" r:id="rId3"/>
    <p:sldMasterId id="2147483714" r:id="rId4"/>
    <p:sldMasterId id="2147483729" r:id="rId5"/>
    <p:sldMasterId id="2147483744" r:id="rId6"/>
    <p:sldMasterId id="2147483789" r:id="rId7"/>
    <p:sldMasterId id="2147483801" r:id="rId8"/>
    <p:sldMasterId id="2147483814" r:id="rId9"/>
    <p:sldMasterId id="2147483826" r:id="rId10"/>
    <p:sldMasterId id="2147483838" r:id="rId11"/>
    <p:sldMasterId id="2147483850" r:id="rId12"/>
    <p:sldMasterId id="2147483862" r:id="rId13"/>
    <p:sldMasterId id="2147483874" r:id="rId14"/>
  </p:sldMasterIdLst>
  <p:notesMasterIdLst>
    <p:notesMasterId r:id="rId29"/>
  </p:notesMasterIdLst>
  <p:handoutMasterIdLst>
    <p:handoutMasterId r:id="rId30"/>
  </p:handoutMasterIdLst>
  <p:sldIdLst>
    <p:sldId id="257" r:id="rId15"/>
    <p:sldId id="275" r:id="rId16"/>
    <p:sldId id="276" r:id="rId17"/>
    <p:sldId id="260" r:id="rId18"/>
    <p:sldId id="277" r:id="rId19"/>
    <p:sldId id="273" r:id="rId20"/>
    <p:sldId id="274" r:id="rId21"/>
    <p:sldId id="265" r:id="rId22"/>
    <p:sldId id="264" r:id="rId23"/>
    <p:sldId id="266" r:id="rId24"/>
    <p:sldId id="267" r:id="rId25"/>
    <p:sldId id="270" r:id="rId26"/>
    <p:sldId id="271" r:id="rId27"/>
    <p:sldId id="272" r:id="rId2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7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0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slide" Target="slides/slide14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F87B62-0D75-4A38-B66B-FD34BF0E6F77}" type="datetimeFigureOut">
              <a:rPr lang="en-US" smtClean="0"/>
              <a:t>4/25/2014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43D675-60A8-4D4E-A26C-CD1CB999D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71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A518767-C9F6-4618-A389-78AF0C6C59D3}" type="datetimeFigureOut">
              <a:rPr lang="en-US" smtClean="0"/>
              <a:t>4/25/2014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2E57333-B77E-41A2-B4F3-B0AB8384CF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55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47B4C5-D7B2-4497-8F1E-261B1D84EADA}" type="slidenum">
              <a:rPr lang="en-US" altLang="en-US">
                <a:solidFill>
                  <a:prstClr val="black"/>
                </a:solidFill>
              </a:rPr>
              <a:pPr/>
              <a:t>8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17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C59371-4B8D-4213-B4A9-0CE61D913223}" type="slidenum">
              <a:rPr lang="en-US" altLang="en-US">
                <a:solidFill>
                  <a:prstClr val="black"/>
                </a:solidFill>
              </a:rPr>
              <a:pPr/>
              <a:t>9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7EE918-CC86-4DE3-AFA8-31C4153EEBF4}" type="slidenum">
              <a:rPr lang="en-US" altLang="en-US">
                <a:solidFill>
                  <a:prstClr val="black"/>
                </a:solidFill>
              </a:rPr>
              <a:pPr/>
              <a:t>10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B3EBB6-B150-4E5E-BBDF-1BD2B451F3D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881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FC4D72-A722-46D3-BFDE-E2C925114D3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044265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5BC21E-1A7A-4A14-B2C6-56FBC5F9FCC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4531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075F765-01F3-46F1-83B1-7615A6DA5FB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40474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031480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88376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929043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815288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058391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688276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88641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591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27FC2E-6E42-4DC6-9879-55B076556B5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39298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855759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84458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28800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29867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30480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016084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022098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567251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109586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325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451089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669443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47570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873050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149021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83520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01621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80910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991550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862177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961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746021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07343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132949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979429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684295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378488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99931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353631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285962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941724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971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814488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355921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271632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721841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66948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944113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829212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054991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593879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841252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967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193223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568678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235694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012829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623275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89451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257281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130265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422060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498048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075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600636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853831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438328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244679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209077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653833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970690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426447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7835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2368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3597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13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0BF12E-9D9E-4BDF-97E9-18C38596AEC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5262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9064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27622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3530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92E535-3E5E-401E-BA29-6BE4C2581BA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7218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94729-62EC-444A-B924-D11E678544B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7517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E1885-172E-4327-AC92-6A88F2AADD5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0625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FF1E8-E4ED-4448-873F-4F00B899F9E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6484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5B033A-3336-4A0E-9D3F-6A963FFC0E4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141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4305E-BEC9-4701-A693-EDBD0D45D26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5726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8C4CF3-1D53-4168-8BB8-06197235ED6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64FB4-F21F-425F-B14A-6AF76FF5FEF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935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0C2EE5-E743-45BC-B235-7CE289BB41A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1058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4DE5EA-5193-4831-A7DA-665B94BDE15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61457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E04AA-4217-42BC-A887-EAADAB94E2A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1062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B2734-62FC-4B1C-9DF5-06C847B4C95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3007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61B137A-04ED-456C-8550-C791C0AE3F8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98902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668B552-C40C-4453-842C-42D38841925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87042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0FC54E6-4EDE-4668-B06C-2E5935C1356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08788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92E535-3E5E-401E-BA29-6BE4C2581BA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6720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94729-62EC-444A-B924-D11E678544B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64792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E1885-172E-4327-AC92-6A88F2AADD5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910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B75C1B-483E-4B21-80B0-F71A776F7E7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68146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FF1E8-E4ED-4448-873F-4F00B899F9E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52893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5B033A-3336-4A0E-9D3F-6A963FFC0E4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66141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4305E-BEC9-4701-A693-EDBD0D45D26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3029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8C4CF3-1D53-4168-8BB8-06197235ED6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06073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0C2EE5-E743-45BC-B235-7CE289BB41A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84646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4DE5EA-5193-4831-A7DA-665B94BDE15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80061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E04AA-4217-42BC-A887-EAADAB94E2A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16825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B2734-62FC-4B1C-9DF5-06C847B4C95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86026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61B137A-04ED-456C-8550-C791C0AE3F8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05893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668B552-C40C-4453-842C-42D38841925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28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DEEC9-EE95-4DD2-81C3-FA673B82825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06047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0FC54E6-4EDE-4668-B06C-2E5935C1356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71773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92E535-3E5E-401E-BA29-6BE4C2581BA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33258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94729-62EC-444A-B924-D11E678544B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1031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E1885-172E-4327-AC92-6A88F2AADD5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06488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FF1E8-E4ED-4448-873F-4F00B899F9E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40381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5B033A-3336-4A0E-9D3F-6A963FFC0E4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0552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4305E-BEC9-4701-A693-EDBD0D45D26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91832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8C4CF3-1D53-4168-8BB8-06197235ED6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44392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0C2EE5-E743-45BC-B235-7CE289BB41A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12126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4DE5EA-5193-4831-A7DA-665B94BDE15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375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FF1825-6F1D-4606-9D7B-933E768A7EC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0798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E04AA-4217-42BC-A887-EAADAB94E2A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1116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B2734-62FC-4B1C-9DF5-06C847B4C95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80041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61B137A-04ED-456C-8550-C791C0AE3F8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14966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668B552-C40C-4453-842C-42D38841925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01938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0FC54E6-4EDE-4668-B06C-2E5935C1356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06446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92E535-3E5E-401E-BA29-6BE4C2581BA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9387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94729-62EC-444A-B924-D11E678544B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73381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E1885-172E-4327-AC92-6A88F2AADD5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99123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FF1E8-E4ED-4448-873F-4F00B899F9E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28110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5B033A-3336-4A0E-9D3F-6A963FFC0E4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886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498965-5DE1-4C2F-ACF6-96C69C297ED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46111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4305E-BEC9-4701-A693-EDBD0D45D26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69330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8C4CF3-1D53-4168-8BB8-06197235ED6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09037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0C2EE5-E743-45BC-B235-7CE289BB41A3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6211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4DE5EA-5193-4831-A7DA-665B94BDE15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75849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E04AA-4217-42BC-A887-EAADAB94E2A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3004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B2734-62FC-4B1C-9DF5-06C847B4C95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54570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61B137A-04ED-456C-8550-C791C0AE3F8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7857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668B552-C40C-4453-842C-42D38841925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02457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0FC54E6-4EDE-4668-B06C-2E5935C1356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41403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3273F1-C31B-4B99-B5FE-17BEDC41E7B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740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90DE1-B4CA-47A0-A1B8-50BAC7CA9AE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5627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68B214-F2AC-4D10-BFA1-0C2F21C9BF9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1423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8D21DF-618B-4CD0-BF27-DDBC5E772D2E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00402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238688-28DF-406C-8EEB-FD923ABEBC0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79054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51B0D1-05ED-4BBF-BAEE-34E595967D8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08997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E87B14-E931-4D46-98FE-08D9219DE7B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06717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17906D-5275-49AA-A64A-A2B5B160A47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44375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BDBCF-CCA2-4F15-B736-465B2CFC101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29937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077F2-30DE-460D-B9EA-7F2B2C6946A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59653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05EF83-D5BB-42AF-BC04-343CFF87ABC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33548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BDC9D8-6FF0-4332-8020-C999ECB7D29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559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511F35-3B67-4B99-82A9-0F7D669CF19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825284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98BA2A-E7F1-4B71-838D-CAF89C857854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97367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645482-B719-46B4-9739-86468E9B0EF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505213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2B0E5F-53CF-4E24-BCC0-9C9E322E12A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02260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CF14D6-720D-48AC-8DDF-C8C458D1FEE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11992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4ED05-A579-4076-8C1E-A6230357CD2F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76674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E5B23A-EC6F-4A92-BE7D-8A518AB3619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26154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40506E-C611-42ED-AC0B-63D9BDC62D4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5825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DC839-3B18-40DC-980D-F79984DF0F0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329258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E590B9-5F83-41DA-A88C-F2AE95860C9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07536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9F255B-509C-4964-B827-62B71E2DC96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081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1.xml"/><Relationship Id="rId3" Type="http://schemas.openxmlformats.org/officeDocument/2006/relationships/slideLayout" Target="../slideLayouts/slideLayout126.xml"/><Relationship Id="rId7" Type="http://schemas.openxmlformats.org/officeDocument/2006/relationships/slideLayout" Target="../slideLayouts/slideLayout130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5.xml"/><Relationship Id="rId1" Type="http://schemas.openxmlformats.org/officeDocument/2006/relationships/slideLayout" Target="../slideLayouts/slideLayout124.xml"/><Relationship Id="rId6" Type="http://schemas.openxmlformats.org/officeDocument/2006/relationships/slideLayout" Target="../slideLayouts/slideLayout129.xml"/><Relationship Id="rId11" Type="http://schemas.openxmlformats.org/officeDocument/2006/relationships/slideLayout" Target="../slideLayouts/slideLayout134.xml"/><Relationship Id="rId5" Type="http://schemas.openxmlformats.org/officeDocument/2006/relationships/slideLayout" Target="../slideLayouts/slideLayout128.xml"/><Relationship Id="rId10" Type="http://schemas.openxmlformats.org/officeDocument/2006/relationships/slideLayout" Target="../slideLayouts/slideLayout133.xml"/><Relationship Id="rId4" Type="http://schemas.openxmlformats.org/officeDocument/2006/relationships/slideLayout" Target="../slideLayouts/slideLayout127.xml"/><Relationship Id="rId9" Type="http://schemas.openxmlformats.org/officeDocument/2006/relationships/slideLayout" Target="../slideLayouts/slideLayout132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2.xml"/><Relationship Id="rId3" Type="http://schemas.openxmlformats.org/officeDocument/2006/relationships/slideLayout" Target="../slideLayouts/slideLayout137.xml"/><Relationship Id="rId7" Type="http://schemas.openxmlformats.org/officeDocument/2006/relationships/slideLayout" Target="../slideLayouts/slideLayout141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6.xml"/><Relationship Id="rId1" Type="http://schemas.openxmlformats.org/officeDocument/2006/relationships/slideLayout" Target="../slideLayouts/slideLayout135.xml"/><Relationship Id="rId6" Type="http://schemas.openxmlformats.org/officeDocument/2006/relationships/slideLayout" Target="../slideLayouts/slideLayout140.xml"/><Relationship Id="rId11" Type="http://schemas.openxmlformats.org/officeDocument/2006/relationships/slideLayout" Target="../slideLayouts/slideLayout145.xml"/><Relationship Id="rId5" Type="http://schemas.openxmlformats.org/officeDocument/2006/relationships/slideLayout" Target="../slideLayouts/slideLayout139.xml"/><Relationship Id="rId10" Type="http://schemas.openxmlformats.org/officeDocument/2006/relationships/slideLayout" Target="../slideLayouts/slideLayout144.xml"/><Relationship Id="rId4" Type="http://schemas.openxmlformats.org/officeDocument/2006/relationships/slideLayout" Target="../slideLayouts/slideLayout138.xml"/><Relationship Id="rId9" Type="http://schemas.openxmlformats.org/officeDocument/2006/relationships/slideLayout" Target="../slideLayouts/slideLayout143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3.xml"/><Relationship Id="rId3" Type="http://schemas.openxmlformats.org/officeDocument/2006/relationships/slideLayout" Target="../slideLayouts/slideLayout148.xml"/><Relationship Id="rId7" Type="http://schemas.openxmlformats.org/officeDocument/2006/relationships/slideLayout" Target="../slideLayouts/slideLayout152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7.xml"/><Relationship Id="rId1" Type="http://schemas.openxmlformats.org/officeDocument/2006/relationships/slideLayout" Target="../slideLayouts/slideLayout146.xml"/><Relationship Id="rId6" Type="http://schemas.openxmlformats.org/officeDocument/2006/relationships/slideLayout" Target="../slideLayouts/slideLayout151.xml"/><Relationship Id="rId11" Type="http://schemas.openxmlformats.org/officeDocument/2006/relationships/slideLayout" Target="../slideLayouts/slideLayout156.xml"/><Relationship Id="rId5" Type="http://schemas.openxmlformats.org/officeDocument/2006/relationships/slideLayout" Target="../slideLayouts/slideLayout150.xml"/><Relationship Id="rId10" Type="http://schemas.openxmlformats.org/officeDocument/2006/relationships/slideLayout" Target="../slideLayouts/slideLayout155.xml"/><Relationship Id="rId4" Type="http://schemas.openxmlformats.org/officeDocument/2006/relationships/slideLayout" Target="../slideLayouts/slideLayout149.xml"/><Relationship Id="rId9" Type="http://schemas.openxmlformats.org/officeDocument/2006/relationships/slideLayout" Target="../slideLayouts/slideLayout154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4.xml"/><Relationship Id="rId3" Type="http://schemas.openxmlformats.org/officeDocument/2006/relationships/slideLayout" Target="../slideLayouts/slideLayout159.xml"/><Relationship Id="rId7" Type="http://schemas.openxmlformats.org/officeDocument/2006/relationships/slideLayout" Target="../slideLayouts/slideLayout163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58.xml"/><Relationship Id="rId1" Type="http://schemas.openxmlformats.org/officeDocument/2006/relationships/slideLayout" Target="../slideLayouts/slideLayout157.xml"/><Relationship Id="rId6" Type="http://schemas.openxmlformats.org/officeDocument/2006/relationships/slideLayout" Target="../slideLayouts/slideLayout162.xml"/><Relationship Id="rId11" Type="http://schemas.openxmlformats.org/officeDocument/2006/relationships/slideLayout" Target="../slideLayouts/slideLayout167.xml"/><Relationship Id="rId5" Type="http://schemas.openxmlformats.org/officeDocument/2006/relationships/slideLayout" Target="../slideLayouts/slideLayout161.xml"/><Relationship Id="rId10" Type="http://schemas.openxmlformats.org/officeDocument/2006/relationships/slideLayout" Target="../slideLayouts/slideLayout166.xml"/><Relationship Id="rId4" Type="http://schemas.openxmlformats.org/officeDocument/2006/relationships/slideLayout" Target="../slideLayouts/slideLayout160.xml"/><Relationship Id="rId9" Type="http://schemas.openxmlformats.org/officeDocument/2006/relationships/slideLayout" Target="../slideLayouts/slideLayout16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9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slideLayout" Target="../slideLayouts/slideLayout50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slideLayout" Target="../slideLayouts/slideLayout77.xml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2" Type="http://schemas.openxmlformats.org/officeDocument/2006/relationships/slideLayout" Target="../slideLayouts/slideLayout66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Relationship Id="rId14" Type="http://schemas.openxmlformats.org/officeDocument/2006/relationships/slideLayout" Target="../slideLayouts/slideLayout78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slideLayout" Target="../slideLayouts/slideLayout101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9.xml"/><Relationship Id="rId3" Type="http://schemas.openxmlformats.org/officeDocument/2006/relationships/slideLayout" Target="../slideLayouts/slideLayout104.xml"/><Relationship Id="rId7" Type="http://schemas.openxmlformats.org/officeDocument/2006/relationships/slideLayout" Target="../slideLayouts/slideLayout108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103.xml"/><Relationship Id="rId1" Type="http://schemas.openxmlformats.org/officeDocument/2006/relationships/slideLayout" Target="../slideLayouts/slideLayout102.xml"/><Relationship Id="rId6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2.xml"/><Relationship Id="rId5" Type="http://schemas.openxmlformats.org/officeDocument/2006/relationships/slideLayout" Target="../slideLayouts/slideLayout106.xml"/><Relationship Id="rId10" Type="http://schemas.openxmlformats.org/officeDocument/2006/relationships/slideLayout" Target="../slideLayouts/slideLayout111.xml"/><Relationship Id="rId4" Type="http://schemas.openxmlformats.org/officeDocument/2006/relationships/slideLayout" Target="../slideLayouts/slideLayout105.xml"/><Relationship Id="rId9" Type="http://schemas.openxmlformats.org/officeDocument/2006/relationships/slideLayout" Target="../slideLayouts/slideLayout1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19BECB4-C43C-4BED-AB12-31222A28592B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381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167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959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866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58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553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976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6ADADE-44B2-428F-BC53-D9159A3E6CCE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878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6ADADE-44B2-428F-BC53-D9159A3E6CCE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105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6ADADE-44B2-428F-BC53-D9159A3E6CCE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052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26ADADE-44B2-428F-BC53-D9159A3E6CCE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650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73F2FD0-5701-4D0E-A3F0-BC5C9D85F5E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595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AA2CBD2-FEAA-4CBD-8E5E-3C725CFD7E81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777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4/25/2014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793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8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9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topics.nytimes.com/top/reference/timestopics/people/b/mark_bittman/index.html" TargetMode="Externa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annals.org.ezp-prod1.hul.harvard.edu/article.aspx?articleid=1846638" TargetMode="External"/><Relationship Id="rId1" Type="http://schemas.openxmlformats.org/officeDocument/2006/relationships/slideLayout" Target="../slideLayouts/slideLayout16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annals.org.ezp-prod1.hul.harvard.edu/article.aspx?articleid=1846638" TargetMode="External"/><Relationship Id="rId1" Type="http://schemas.openxmlformats.org/officeDocument/2006/relationships/slideLayout" Target="../slideLayouts/slideLayout1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8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746" y="1828800"/>
            <a:ext cx="7792454" cy="223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6200" y="6400800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FFFF"/>
                </a:solidFill>
              </a:rPr>
              <a:t>29.534</a:t>
            </a:r>
            <a:endParaRPr lang="en-US" sz="16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1714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hlink">
                <a:gamma/>
                <a:shade val="72941"/>
                <a:invGamma/>
              </a:schemeClr>
            </a:gs>
            <a:gs pos="100000">
              <a:schemeClr val="hlink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838200" y="1447800"/>
            <a:ext cx="7239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smtClean="0">
                <a:solidFill>
                  <a:srgbClr val="CC0099"/>
                </a:solidFill>
              </a:rPr>
              <a:t>Keys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smtClean="0">
                <a:solidFill>
                  <a:srgbClr val="000000"/>
                </a:solidFill>
              </a:rPr>
              <a:t>Serum chol = 1.35 (2  S -   P) + 1.5   C</a:t>
            </a:r>
            <a:r>
              <a:rPr lang="en-US" altLang="en-US" sz="3200" b="1" baseline="30000" smtClean="0">
                <a:solidFill>
                  <a:srgbClr val="000000"/>
                </a:solidFill>
              </a:rPr>
              <a:t>0.5</a:t>
            </a:r>
            <a:endParaRPr lang="en-US" altLang="en-US" sz="3200" b="1" smtClean="0">
              <a:solidFill>
                <a:srgbClr val="000000"/>
              </a:solidFill>
            </a:endParaRP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762000" y="3733800"/>
            <a:ext cx="76962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smtClean="0">
                <a:solidFill>
                  <a:srgbClr val="000099"/>
                </a:solidFill>
              </a:rPr>
              <a:t>Hegsted      </a:t>
            </a:r>
            <a:r>
              <a:rPr lang="en-US" altLang="en-US" sz="3200" b="1" smtClean="0">
                <a:solidFill>
                  <a:srgbClr val="000000"/>
                </a:solidFill>
              </a:rPr>
              <a:t>                                                                                </a:t>
            </a:r>
          </a:p>
          <a:p>
            <a:pPr algn="ctr" fontAlgn="base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smtClean="0">
                <a:solidFill>
                  <a:srgbClr val="000000"/>
                </a:solidFill>
              </a:rPr>
              <a:t> Serum chol = 2.16   S – 1.65   P + 0.176   C</a:t>
            </a:r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7772400" y="5105400"/>
            <a:ext cx="228600" cy="2286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5791200" y="5105400"/>
            <a:ext cx="228600" cy="2286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22534" name="AutoShape 6"/>
          <p:cNvSpPr>
            <a:spLocks noChangeArrowheads="1"/>
          </p:cNvSpPr>
          <p:nvPr/>
        </p:nvSpPr>
        <p:spPr bwMode="auto">
          <a:xfrm>
            <a:off x="4191000" y="5105400"/>
            <a:ext cx="228600" cy="2286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22535" name="AutoShape 7"/>
          <p:cNvSpPr>
            <a:spLocks noChangeArrowheads="1"/>
          </p:cNvSpPr>
          <p:nvPr/>
        </p:nvSpPr>
        <p:spPr bwMode="auto">
          <a:xfrm>
            <a:off x="762000" y="5029200"/>
            <a:ext cx="228600" cy="2286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22536" name="AutoShape 8"/>
          <p:cNvSpPr>
            <a:spLocks noChangeArrowheads="1"/>
          </p:cNvSpPr>
          <p:nvPr/>
        </p:nvSpPr>
        <p:spPr bwMode="auto">
          <a:xfrm>
            <a:off x="762000" y="2362200"/>
            <a:ext cx="228600" cy="2286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22537" name="AutoShape 9"/>
          <p:cNvSpPr>
            <a:spLocks noChangeArrowheads="1"/>
          </p:cNvSpPr>
          <p:nvPr/>
        </p:nvSpPr>
        <p:spPr bwMode="auto">
          <a:xfrm>
            <a:off x="6934200" y="2362200"/>
            <a:ext cx="228600" cy="2286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22538" name="AutoShape 10"/>
          <p:cNvSpPr>
            <a:spLocks noChangeArrowheads="1"/>
          </p:cNvSpPr>
          <p:nvPr/>
        </p:nvSpPr>
        <p:spPr bwMode="auto">
          <a:xfrm>
            <a:off x="5334000" y="2362200"/>
            <a:ext cx="228600" cy="2286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22539" name="AutoShape 11"/>
          <p:cNvSpPr>
            <a:spLocks noChangeArrowheads="1"/>
          </p:cNvSpPr>
          <p:nvPr/>
        </p:nvSpPr>
        <p:spPr bwMode="auto">
          <a:xfrm>
            <a:off x="4572000" y="2362200"/>
            <a:ext cx="228600" cy="228600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228600" y="6316663"/>
            <a:ext cx="160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 smtClean="0">
                <a:solidFill>
                  <a:srgbClr val="000000"/>
                </a:solidFill>
                <a:latin typeface="Arial" charset="0"/>
              </a:rPr>
              <a:t>9.008</a:t>
            </a:r>
          </a:p>
        </p:txBody>
      </p:sp>
    </p:spTree>
    <p:extLst>
      <p:ext uri="{BB962C8B-B14F-4D97-AF65-F5344CB8AC3E}">
        <p14:creationId xmlns:p14="http://schemas.microsoft.com/office/powerpoint/2010/main" val="3394523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hlink"/>
            </a:gs>
            <a:gs pos="100000">
              <a:schemeClr val="hlink">
                <a:gamma/>
                <a:shade val="6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5330" name="Picture 2" descr="41_Graph_4-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10"/>
          <a:stretch>
            <a:fillRect/>
          </a:stretch>
        </p:blipFill>
        <p:spPr bwMode="auto">
          <a:xfrm>
            <a:off x="533400" y="1568450"/>
            <a:ext cx="8153400" cy="414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5331" name="Text Box 3"/>
          <p:cNvSpPr txBox="1">
            <a:spLocks noChangeArrowheads="1"/>
          </p:cNvSpPr>
          <p:nvPr/>
        </p:nvSpPr>
        <p:spPr bwMode="auto">
          <a:xfrm>
            <a:off x="228600" y="593725"/>
            <a:ext cx="8610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 dirty="0" smtClean="0">
                <a:solidFill>
                  <a:srgbClr val="000000"/>
                </a:solidFill>
                <a:latin typeface="Arial" charset="0"/>
              </a:rPr>
              <a:t>Age-adjusted Death Rates for Coronary Heart Disease, US 1950-2007</a:t>
            </a:r>
          </a:p>
        </p:txBody>
      </p:sp>
      <p:sp>
        <p:nvSpPr>
          <p:cNvPr id="355332" name="Text Box 4"/>
          <p:cNvSpPr txBox="1">
            <a:spLocks noChangeArrowheads="1"/>
          </p:cNvSpPr>
          <p:nvPr/>
        </p:nvSpPr>
        <p:spPr bwMode="auto">
          <a:xfrm>
            <a:off x="5562600" y="6164263"/>
            <a:ext cx="5257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 smtClean="0">
                <a:solidFill>
                  <a:srgbClr val="000000"/>
                </a:solidFill>
                <a:latin typeface="Arial" charset="0"/>
              </a:rPr>
              <a:t>Source:  NHLBI website, Feb 2012</a:t>
            </a:r>
          </a:p>
        </p:txBody>
      </p:sp>
      <p:sp>
        <p:nvSpPr>
          <p:cNvPr id="355333" name="Text Box 5"/>
          <p:cNvSpPr txBox="1">
            <a:spLocks noChangeArrowheads="1"/>
          </p:cNvSpPr>
          <p:nvPr/>
        </p:nvSpPr>
        <p:spPr bwMode="auto">
          <a:xfrm>
            <a:off x="0" y="6445250"/>
            <a:ext cx="3048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Arial" charset="0"/>
              </a:rPr>
              <a:t>9.219</a:t>
            </a:r>
          </a:p>
        </p:txBody>
      </p:sp>
      <p:sp>
        <p:nvSpPr>
          <p:cNvPr id="355334" name="Text Box 6"/>
          <p:cNvSpPr txBox="1">
            <a:spLocks noChangeArrowheads="1"/>
          </p:cNvSpPr>
          <p:nvPr/>
        </p:nvSpPr>
        <p:spPr bwMode="auto">
          <a:xfrm>
            <a:off x="990600" y="1600200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5335" name="Rectangle 7"/>
          <p:cNvSpPr>
            <a:spLocks noChangeArrowheads="1"/>
          </p:cNvSpPr>
          <p:nvPr/>
        </p:nvSpPr>
        <p:spPr bwMode="auto">
          <a:xfrm>
            <a:off x="1066800" y="1600200"/>
            <a:ext cx="24384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355336" name="Text Box 8"/>
          <p:cNvSpPr txBox="1">
            <a:spLocks noChangeArrowheads="1"/>
          </p:cNvSpPr>
          <p:nvPr/>
        </p:nvSpPr>
        <p:spPr bwMode="auto">
          <a:xfrm>
            <a:off x="1066800" y="1516063"/>
            <a:ext cx="3124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smtClean="0">
                <a:solidFill>
                  <a:srgbClr val="000000"/>
                </a:solidFill>
                <a:latin typeface="Arial" charset="0"/>
              </a:rPr>
              <a:t>Deaths 100,000 Population</a:t>
            </a:r>
          </a:p>
        </p:txBody>
      </p:sp>
      <p:sp>
        <p:nvSpPr>
          <p:cNvPr id="355337" name="Line 9"/>
          <p:cNvSpPr>
            <a:spLocks noChangeShapeType="1"/>
          </p:cNvSpPr>
          <p:nvPr/>
        </p:nvSpPr>
        <p:spPr bwMode="auto">
          <a:xfrm>
            <a:off x="1066800" y="18288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355338" name="Rectangle 10"/>
          <p:cNvSpPr>
            <a:spLocks noChangeArrowheads="1"/>
          </p:cNvSpPr>
          <p:nvPr/>
        </p:nvSpPr>
        <p:spPr bwMode="auto">
          <a:xfrm>
            <a:off x="4343400" y="1905000"/>
            <a:ext cx="2971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355339" name="Rectangle 11"/>
          <p:cNvSpPr>
            <a:spLocks noChangeArrowheads="1"/>
          </p:cNvSpPr>
          <p:nvPr/>
        </p:nvSpPr>
        <p:spPr bwMode="auto">
          <a:xfrm>
            <a:off x="5105400" y="2971800"/>
            <a:ext cx="2895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355340" name="Rectangle 12"/>
          <p:cNvSpPr>
            <a:spLocks noChangeArrowheads="1"/>
          </p:cNvSpPr>
          <p:nvPr/>
        </p:nvSpPr>
        <p:spPr bwMode="auto">
          <a:xfrm>
            <a:off x="1295400" y="3581400"/>
            <a:ext cx="41148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355341" name="Text Box 13"/>
          <p:cNvSpPr txBox="1">
            <a:spLocks noChangeArrowheads="1"/>
          </p:cNvSpPr>
          <p:nvPr/>
        </p:nvSpPr>
        <p:spPr bwMode="auto">
          <a:xfrm>
            <a:off x="1371600" y="37338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200" b="1" smtClean="0">
                <a:solidFill>
                  <a:srgbClr val="000000"/>
                </a:solidFill>
                <a:latin typeface="Arial" charset="0"/>
              </a:rPr>
              <a:t>1,137,000 Deaths Averted in 2007 Due to Decline from Peak Rate in 1968 (1,543,000-406,000)</a:t>
            </a:r>
          </a:p>
        </p:txBody>
      </p:sp>
      <p:sp>
        <p:nvSpPr>
          <p:cNvPr id="355342" name="Rectangle 14"/>
          <p:cNvSpPr>
            <a:spLocks noChangeArrowheads="1"/>
          </p:cNvSpPr>
          <p:nvPr/>
        </p:nvSpPr>
        <p:spPr bwMode="auto">
          <a:xfrm>
            <a:off x="4038600" y="4267200"/>
            <a:ext cx="26670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355343" name="Rectangle 15"/>
          <p:cNvSpPr>
            <a:spLocks noChangeArrowheads="1"/>
          </p:cNvSpPr>
          <p:nvPr/>
        </p:nvSpPr>
        <p:spPr bwMode="auto">
          <a:xfrm>
            <a:off x="4495800" y="5105400"/>
            <a:ext cx="6858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355344" name="Text Box 16"/>
          <p:cNvSpPr txBox="1">
            <a:spLocks noChangeArrowheads="1"/>
          </p:cNvSpPr>
          <p:nvPr/>
        </p:nvSpPr>
        <p:spPr bwMode="auto">
          <a:xfrm>
            <a:off x="4343400" y="5715000"/>
            <a:ext cx="1600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smtClean="0">
                <a:solidFill>
                  <a:srgbClr val="000000"/>
                </a:solidFill>
                <a:latin typeface="Arial" charset="0"/>
              </a:rPr>
              <a:t>Year</a:t>
            </a:r>
          </a:p>
        </p:txBody>
      </p:sp>
    </p:spTree>
    <p:extLst>
      <p:ext uri="{BB962C8B-B14F-4D97-AF65-F5344CB8AC3E}">
        <p14:creationId xmlns:p14="http://schemas.microsoft.com/office/powerpoint/2010/main" val="1140633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85800"/>
            <a:ext cx="84582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6477000"/>
            <a:ext cx="2209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 smtClean="0">
                <a:solidFill>
                  <a:srgbClr val="000000"/>
                </a:solidFill>
                <a:latin typeface="Arial" charset="0"/>
              </a:rPr>
              <a:t>  9.151</a:t>
            </a:r>
          </a:p>
        </p:txBody>
      </p:sp>
    </p:spTree>
    <p:extLst>
      <p:ext uri="{BB962C8B-B14F-4D97-AF65-F5344CB8AC3E}">
        <p14:creationId xmlns:p14="http://schemas.microsoft.com/office/powerpoint/2010/main" val="8937654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Grp="1" noChangeAspect="1"/>
          </p:cNvGraphicFramePr>
          <p:nvPr>
            <p:ph idx="4294967295"/>
          </p:nvPr>
        </p:nvGraphicFramePr>
        <p:xfrm>
          <a:off x="466725" y="1006475"/>
          <a:ext cx="8210550" cy="585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Chart" r:id="rId3" imgW="8220143" imgH="5857875" progId="MSGraph.Chart.8">
                  <p:embed followColorScheme="full"/>
                </p:oleObj>
              </mc:Choice>
              <mc:Fallback>
                <p:oleObj name="Chart" r:id="rId3" imgW="8220143" imgH="5857875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" y="1006475"/>
                        <a:ext cx="8210550" cy="585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066800" y="76200"/>
            <a:ext cx="71628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smtClean="0">
                <a:solidFill>
                  <a:srgbClr val="000000"/>
                </a:solidFill>
              </a:rPr>
              <a:t>Estimated Sources of Calories in US Diet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2800" b="1" smtClean="0">
              <a:solidFill>
                <a:srgbClr val="000000"/>
              </a:solidFill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6445250"/>
            <a:ext cx="2590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66"/>
                </a:solidFill>
              </a:rPr>
              <a:t>29.340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800600" y="2081213"/>
            <a:ext cx="144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 smtClean="0">
                <a:solidFill>
                  <a:srgbClr val="000000"/>
                </a:solidFill>
              </a:rPr>
              <a:t>Sat fat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5486400" y="3200400"/>
            <a:ext cx="1676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 smtClean="0">
                <a:solidFill>
                  <a:srgbClr val="000000"/>
                </a:solidFill>
              </a:rPr>
              <a:t>Mono fat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791200" y="4038600"/>
            <a:ext cx="1676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 smtClean="0">
                <a:solidFill>
                  <a:srgbClr val="000000"/>
                </a:solidFill>
              </a:rPr>
              <a:t>Poly fat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6858000" y="4953000"/>
            <a:ext cx="1676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 smtClean="0">
                <a:solidFill>
                  <a:srgbClr val="000000"/>
                </a:solidFill>
              </a:rPr>
              <a:t>Trans fat</a:t>
            </a: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 flipH="1" flipV="1">
            <a:off x="6553200" y="4960938"/>
            <a:ext cx="304800" cy="17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4953000" y="5029200"/>
            <a:ext cx="1066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 smtClean="0">
                <a:solidFill>
                  <a:srgbClr val="000000"/>
                </a:solidFill>
              </a:rPr>
              <a:t>Protein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3657600" y="1066800"/>
            <a:ext cx="2057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 smtClean="0">
                <a:solidFill>
                  <a:srgbClr val="000000"/>
                </a:solidFill>
              </a:rPr>
              <a:t>Other carbs</a:t>
            </a:r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4267200" y="1371600"/>
            <a:ext cx="0" cy="336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1752600" y="1720850"/>
            <a:ext cx="2286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 smtClean="0">
                <a:solidFill>
                  <a:srgbClr val="000000"/>
                </a:solidFill>
              </a:rPr>
              <a:t>Potatoes</a:t>
            </a:r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3200400" y="1631950"/>
            <a:ext cx="304800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2057400" y="1339850"/>
            <a:ext cx="2133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 smtClean="0">
                <a:solidFill>
                  <a:srgbClr val="000000"/>
                </a:solidFill>
              </a:rPr>
              <a:t>Whole grain</a:t>
            </a:r>
          </a:p>
        </p:txBody>
      </p:sp>
      <p:sp>
        <p:nvSpPr>
          <p:cNvPr id="3088" name="Line 16"/>
          <p:cNvSpPr>
            <a:spLocks noChangeShapeType="1"/>
          </p:cNvSpPr>
          <p:nvPr/>
        </p:nvSpPr>
        <p:spPr bwMode="auto">
          <a:xfrm>
            <a:off x="2743200" y="201295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2514600" y="3581400"/>
            <a:ext cx="1600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 smtClean="0">
                <a:solidFill>
                  <a:srgbClr val="000000"/>
                </a:solidFill>
              </a:rPr>
              <a:t>Refined grain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2971800" y="5060950"/>
            <a:ext cx="1828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 smtClean="0">
                <a:solidFill>
                  <a:srgbClr val="000000"/>
                </a:solidFill>
              </a:rPr>
              <a:t>Added sugar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6248400" y="6324600"/>
            <a:ext cx="449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200" smtClean="0">
                <a:solidFill>
                  <a:srgbClr val="000000"/>
                </a:solidFill>
              </a:rPr>
              <a:t>(unpublished, compiled from NHANES)</a:t>
            </a:r>
            <a:r>
              <a:rPr lang="en-US" altLang="en-US" smtClean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82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219200" y="762000"/>
            <a:ext cx="4876800" cy="46763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8400" y="2967335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Saturated Fat</a:t>
            </a:r>
            <a:endParaRPr lang="en-US" sz="2400" b="1" dirty="0">
              <a:solidFill>
                <a:srgbClr val="00006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3581400" y="914400"/>
            <a:ext cx="0" cy="203339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581400" y="3505200"/>
            <a:ext cx="0" cy="1828800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438400" y="762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Trans Fat</a:t>
            </a:r>
            <a:endParaRPr lang="en-US" sz="2400" b="1" dirty="0">
              <a:solidFill>
                <a:srgbClr val="FFFF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48400" y="997803"/>
            <a:ext cx="281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Refined Starch, Sugar </a:t>
            </a:r>
            <a:endParaRPr lang="en-US" sz="24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4876800" y="1829559"/>
            <a:ext cx="1828800" cy="1137777"/>
          </a:xfrm>
          <a:prstGeom prst="straightConnector1">
            <a:avLst/>
          </a:prstGeom>
          <a:ln w="28575">
            <a:solidFill>
              <a:srgbClr val="FF0000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324600" y="4583668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Whole Grains</a:t>
            </a:r>
            <a:endParaRPr lang="en-US" sz="24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953000" y="3429000"/>
            <a:ext cx="1676400" cy="1108159"/>
          </a:xfrm>
          <a:prstGeom prst="straightConnector1">
            <a:avLst/>
          </a:prstGeom>
          <a:ln w="28575">
            <a:solidFill>
              <a:srgbClr val="00B050"/>
            </a:solidFill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876800" y="3200400"/>
            <a:ext cx="1447800" cy="0"/>
          </a:xfrm>
          <a:prstGeom prst="straightConnector1">
            <a:avLst/>
          </a:prstGeom>
          <a:ln w="28575">
            <a:solidFill>
              <a:srgbClr val="FFFF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676400" y="5562600"/>
            <a:ext cx="5943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</a:t>
            </a:r>
            <a:r>
              <a:rPr lang="en-US" sz="2400" b="1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nsaturated  Vegetable Fats</a:t>
            </a:r>
          </a:p>
          <a:p>
            <a:r>
              <a:rPr lang="en-US" sz="2400" b="1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--</a:t>
            </a:r>
            <a:r>
              <a:rPr lang="en-US" sz="2000" b="1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High monounsaturated </a:t>
            </a:r>
            <a:r>
              <a:rPr lang="en-US" sz="2000" b="1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vegetable fats</a:t>
            </a:r>
            <a:endParaRPr lang="en-US" sz="2000" b="1" dirty="0" smtClean="0">
              <a:solidFill>
                <a:srgbClr val="FFFF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000" b="1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--High polyunsaturated vegetable fats</a:t>
            </a:r>
            <a:endParaRPr lang="en-US" sz="2000" b="1" dirty="0">
              <a:solidFill>
                <a:srgbClr val="FFFF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48400" y="2967335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Carbohydrates</a:t>
            </a:r>
            <a:endParaRPr lang="en-US" sz="2400" b="1" dirty="0">
              <a:solidFill>
                <a:srgbClr val="FFFF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0134600" y="3100192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6200" y="6443246"/>
            <a:ext cx="144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FF00"/>
                </a:solidFill>
              </a:rPr>
              <a:t>29.536</a:t>
            </a:r>
            <a:endParaRPr lang="en-US" sz="1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29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3520771"/>
              </p:ext>
            </p:extLst>
          </p:nvPr>
        </p:nvGraphicFramePr>
        <p:xfrm>
          <a:off x="457200" y="1600200"/>
          <a:ext cx="8229600" cy="448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209800"/>
                <a:gridCol w="1981200"/>
                <a:gridCol w="1981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Fat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Cohorts, diet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Cohorts, blood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Randomized trials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Saturated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RR = 1.02</a:t>
                      </a:r>
                      <a:r>
                        <a:rPr lang="en-US" sz="2400" baseline="0" dirty="0" smtClean="0"/>
                        <a:t> </a:t>
                      </a:r>
                    </a:p>
                    <a:p>
                      <a:pPr algn="ctr"/>
                      <a:r>
                        <a:rPr lang="en-US" sz="2400" baseline="0" dirty="0" smtClean="0"/>
                        <a:t>( 0.97-1.07)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RR = 1.06 </a:t>
                      </a:r>
                    </a:p>
                    <a:p>
                      <a:pPr algn="ctr"/>
                      <a:r>
                        <a:rPr lang="en-US" sz="2400" dirty="0" smtClean="0"/>
                        <a:t>(0.86-1.30)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Monounsat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RR =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0.99 </a:t>
                      </a:r>
                    </a:p>
                    <a:p>
                      <a:pPr algn="ctr"/>
                      <a:r>
                        <a:rPr lang="en-US" sz="2400" dirty="0" smtClean="0"/>
                        <a:t>(</a:t>
                      </a:r>
                      <a:r>
                        <a:rPr lang="en-US" sz="2400" baseline="0" dirty="0" smtClean="0"/>
                        <a:t>0.89-1.09)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RR = 1.06 </a:t>
                      </a:r>
                    </a:p>
                    <a:p>
                      <a:pPr algn="ctr"/>
                      <a:r>
                        <a:rPr lang="en-US" sz="2400" dirty="0" smtClean="0"/>
                        <a:t>(0.97-1.17)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N-6 </a:t>
                      </a:r>
                      <a:r>
                        <a:rPr lang="en-US" sz="2400" dirty="0" err="1" smtClean="0"/>
                        <a:t>polyunsat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RR = 1.01 </a:t>
                      </a:r>
                    </a:p>
                    <a:p>
                      <a:pPr algn="ctr"/>
                      <a:r>
                        <a:rPr lang="en-US" sz="2400" dirty="0" smtClean="0"/>
                        <a:t>(0.96-1.07)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RR = 0.94 </a:t>
                      </a:r>
                    </a:p>
                    <a:p>
                      <a:pPr algn="ctr"/>
                      <a:r>
                        <a:rPr lang="en-US" sz="2400" dirty="0" smtClean="0"/>
                        <a:t>(0.84-1.06)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RR = 0.89 </a:t>
                      </a:r>
                    </a:p>
                    <a:p>
                      <a:pPr algn="ctr"/>
                      <a:r>
                        <a:rPr lang="en-US" sz="2400" dirty="0" smtClean="0"/>
                        <a:t>(0.71-1.12)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N-3 </a:t>
                      </a:r>
                      <a:r>
                        <a:rPr lang="en-US" sz="2400" smtClean="0"/>
                        <a:t>polyunsat</a:t>
                      </a:r>
                      <a:endParaRPr lang="en-US" sz="2400" dirty="0" smtClean="0"/>
                    </a:p>
                    <a:p>
                      <a:r>
                        <a:rPr lang="en-US" sz="2400" dirty="0" smtClean="0"/>
                        <a:t> (long chain)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RR = 0.93</a:t>
                      </a:r>
                      <a:r>
                        <a:rPr lang="en-US" sz="2400" baseline="0" dirty="0" smtClean="0"/>
                        <a:t> </a:t>
                      </a:r>
                    </a:p>
                    <a:p>
                      <a:pPr algn="ctr"/>
                      <a:r>
                        <a:rPr lang="en-US" sz="2400" baseline="0" dirty="0" smtClean="0"/>
                        <a:t>(0.84-1.02)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RR = 0.84 </a:t>
                      </a:r>
                    </a:p>
                    <a:p>
                      <a:pPr algn="ctr"/>
                      <a:r>
                        <a:rPr lang="en-US" sz="2400" dirty="0" smtClean="0"/>
                        <a:t>(0.63-1.11)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RR = 0.94 </a:t>
                      </a:r>
                    </a:p>
                    <a:p>
                      <a:pPr algn="ctr"/>
                      <a:r>
                        <a:rPr lang="en-US" sz="2400" dirty="0" smtClean="0"/>
                        <a:t>(</a:t>
                      </a:r>
                      <a:r>
                        <a:rPr lang="en-US" sz="2400" baseline="0" dirty="0" smtClean="0"/>
                        <a:t>0.86-1.03)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Trans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RR = 1.16 </a:t>
                      </a:r>
                    </a:p>
                    <a:p>
                      <a:pPr algn="ctr"/>
                      <a:r>
                        <a:rPr lang="en-US" sz="2400" dirty="0" smtClean="0"/>
                        <a:t>(</a:t>
                      </a:r>
                      <a:r>
                        <a:rPr lang="en-US" sz="2400" baseline="0" dirty="0" smtClean="0"/>
                        <a:t>1.06-1.27)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RR = 1.05 </a:t>
                      </a:r>
                    </a:p>
                    <a:p>
                      <a:pPr algn="ctr"/>
                      <a:r>
                        <a:rPr lang="en-US" sz="2400" dirty="0" smtClean="0"/>
                        <a:t>(0.76-1.44)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9600" y="457200"/>
            <a:ext cx="7848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prstClr val="black"/>
                </a:solidFill>
              </a:rPr>
              <a:t>Results from Chowdhury et al. (from Abstract)</a:t>
            </a:r>
          </a:p>
          <a:p>
            <a:pPr algn="ctr"/>
            <a:r>
              <a:rPr lang="en-US" i="1" dirty="0" smtClean="0">
                <a:solidFill>
                  <a:prstClr val="black"/>
                </a:solidFill>
              </a:rPr>
              <a:t>(RRs and 95% CIs for highest vs lowest category)</a:t>
            </a:r>
            <a:endParaRPr lang="en-US" i="1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477000"/>
            <a:ext cx="259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9.260</a:t>
            </a:r>
            <a:endParaRPr lang="en-US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702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</a:rPr>
              <a:t>Conclusion from Chowdhury </a:t>
            </a:r>
            <a:r>
              <a:rPr lang="en-US" sz="3600" b="1" smtClean="0">
                <a:solidFill>
                  <a:srgbClr val="7030A0"/>
                </a:solidFill>
              </a:rPr>
              <a:t>Abstract </a:t>
            </a:r>
            <a:endParaRPr lang="en-US" sz="3600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1905000"/>
            <a:ext cx="7848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“Current evidence does not clearly support cardiovascular guidelines that encourage high consumption of polyunsaturated fatty acids and low consumption of total saturated fats.”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24200" y="586740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prstClr val="black"/>
                </a:solidFill>
              </a:rPr>
              <a:t>(Chowdhury R. et al. Ann Intern Med 2014:160:398-406) </a:t>
            </a:r>
            <a:endParaRPr lang="en-US" b="1" i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121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static01.nyt.com/images/2013/10/04/opinion/contibutors-bittman/contibutors-bittman-thumbLarge-v2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676400"/>
            <a:ext cx="2590800" cy="2590800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HFARMER\Documents\Slides\PowerPoint\new_york_times_logo_23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768" b="44481"/>
          <a:stretch/>
        </p:blipFill>
        <p:spPr bwMode="auto">
          <a:xfrm>
            <a:off x="1587500" y="0"/>
            <a:ext cx="6108700" cy="1186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324600" y="43434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Mark </a:t>
            </a:r>
            <a:r>
              <a:rPr lang="en-US" dirty="0" err="1" smtClean="0">
                <a:solidFill>
                  <a:prstClr val="black"/>
                </a:solidFill>
              </a:rPr>
              <a:t>Bittman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2844225"/>
            <a:ext cx="426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prstClr val="black"/>
                </a:solidFill>
                <a:latin typeface="Elephant" panose="02020904090505020303" pitchFamily="18" charset="0"/>
              </a:rPr>
              <a:t>Butter is Back</a:t>
            </a:r>
            <a:endParaRPr lang="en-US" sz="3200" dirty="0">
              <a:solidFill>
                <a:prstClr val="black"/>
              </a:solidFill>
              <a:latin typeface="Elephant" panose="02020904090505020303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3440668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March 25, 2014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4953000"/>
            <a:ext cx="861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Julia Child, goddess of fat, is beaming somewhere.</a:t>
            </a:r>
            <a:endParaRPr lang="en-US" sz="4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6476609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29.533</a:t>
            </a:r>
            <a:endParaRPr lang="en-US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28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2040791"/>
            <a:ext cx="79248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prstClr val="black"/>
                </a:solidFill>
              </a:rPr>
              <a:t>Comprehensive </a:t>
            </a:r>
            <a:r>
              <a:rPr lang="en-US" sz="3600" dirty="0">
                <a:solidFill>
                  <a:prstClr val="black"/>
                </a:solidFill>
              </a:rPr>
              <a:t>look at multiple </a:t>
            </a:r>
            <a:r>
              <a:rPr lang="en-US" sz="3600" dirty="0" smtClean="0">
                <a:solidFill>
                  <a:prstClr val="black"/>
                </a:solidFill>
              </a:rPr>
              <a:t>fats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prstClr val="black"/>
                </a:solidFill>
              </a:rPr>
              <a:t>Inclusion of cohort studies of diet and biomarkers and randomized trials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prstClr val="black"/>
                </a:solidFill>
              </a:rPr>
              <a:t>Based on “hard endpoints”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prstClr val="black"/>
                </a:solidFill>
              </a:rPr>
              <a:t>Consistent methods across dietary fats</a:t>
            </a:r>
          </a:p>
          <a:p>
            <a:endParaRPr lang="en-US" sz="2800" dirty="0" smtClean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76200"/>
            <a:ext cx="81534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</a:rPr>
              <a:t>Strengths of Chowdhury et al.</a:t>
            </a:r>
          </a:p>
          <a:p>
            <a:pPr algn="ctr"/>
            <a:r>
              <a:rPr lang="en-US" sz="2000" dirty="0" smtClean="0">
                <a:solidFill>
                  <a:srgbClr val="002060"/>
                </a:solidFill>
              </a:rPr>
              <a:t>See comments on </a:t>
            </a:r>
            <a:r>
              <a:rPr lang="en-US" sz="2000" i="1" dirty="0" smtClean="0">
                <a:solidFill>
                  <a:srgbClr val="002060"/>
                </a:solidFill>
              </a:rPr>
              <a:t>Ann Intern Med </a:t>
            </a:r>
            <a:r>
              <a:rPr lang="en-US" sz="2000" dirty="0" smtClean="0">
                <a:solidFill>
                  <a:srgbClr val="002060"/>
                </a:solidFill>
              </a:rPr>
              <a:t>website</a:t>
            </a:r>
            <a:r>
              <a:rPr lang="en-US" sz="2000" dirty="0">
                <a:solidFill>
                  <a:srgbClr val="002060"/>
                </a:solidFill>
              </a:rPr>
              <a:t>:</a:t>
            </a:r>
            <a:endParaRPr lang="en-US" sz="2000" dirty="0" smtClean="0">
              <a:solidFill>
                <a:srgbClr val="002060"/>
              </a:solidFill>
            </a:endParaRPr>
          </a:p>
          <a:p>
            <a:pPr algn="ctr"/>
            <a:r>
              <a:rPr lang="en-US" sz="2000" dirty="0">
                <a:solidFill>
                  <a:srgbClr val="002060"/>
                </a:solidFill>
                <a:hlinkClick r:id="rId2"/>
              </a:rPr>
              <a:t>http://</a:t>
            </a:r>
            <a:r>
              <a:rPr lang="en-US" sz="2000" dirty="0" smtClean="0">
                <a:solidFill>
                  <a:srgbClr val="002060"/>
                </a:solidFill>
                <a:hlinkClick r:id="rId2"/>
              </a:rPr>
              <a:t>annals.org.ezp-prod1.hul.harvard.edu/article.aspx?articleid=1846638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9.261</a:t>
            </a:r>
            <a:endParaRPr lang="en-US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813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1295400"/>
            <a:ext cx="7924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Gross errors in data abstraction from original papers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Omission of important studies, especially on polyunsaturated fat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Omission of important bodies of evidence (e.g. feeding studies)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Lack of specific comparisons, and failure to acknowledge this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Misrepresentation of findings (especially long-chain N-3 fatty acids)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Failure to acknowledge other summaries based on primary data that had different conclusions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76200"/>
            <a:ext cx="81534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</a:rPr>
              <a:t>Problems with Chowdhury et al.</a:t>
            </a:r>
          </a:p>
          <a:p>
            <a:pPr algn="ctr"/>
            <a:r>
              <a:rPr lang="en-US" sz="2000" dirty="0" smtClean="0">
                <a:solidFill>
                  <a:srgbClr val="002060"/>
                </a:solidFill>
              </a:rPr>
              <a:t>See comments on </a:t>
            </a:r>
            <a:r>
              <a:rPr lang="en-US" sz="2000" i="1" dirty="0" smtClean="0">
                <a:solidFill>
                  <a:srgbClr val="002060"/>
                </a:solidFill>
              </a:rPr>
              <a:t>Ann Intern Med </a:t>
            </a:r>
            <a:r>
              <a:rPr lang="en-US" sz="2000" dirty="0" smtClean="0">
                <a:solidFill>
                  <a:srgbClr val="002060"/>
                </a:solidFill>
              </a:rPr>
              <a:t>website</a:t>
            </a:r>
            <a:r>
              <a:rPr lang="en-US" sz="2000" dirty="0">
                <a:solidFill>
                  <a:srgbClr val="002060"/>
                </a:solidFill>
              </a:rPr>
              <a:t>:</a:t>
            </a:r>
            <a:endParaRPr lang="en-US" sz="2000" dirty="0" smtClean="0">
              <a:solidFill>
                <a:srgbClr val="002060"/>
              </a:solidFill>
            </a:endParaRPr>
          </a:p>
          <a:p>
            <a:pPr algn="ctr"/>
            <a:r>
              <a:rPr lang="en-US" sz="2000" dirty="0">
                <a:solidFill>
                  <a:srgbClr val="002060"/>
                </a:solidFill>
                <a:hlinkClick r:id="rId2"/>
              </a:rPr>
              <a:t>http://</a:t>
            </a:r>
            <a:r>
              <a:rPr lang="en-US" sz="2000" dirty="0" smtClean="0">
                <a:solidFill>
                  <a:srgbClr val="002060"/>
                </a:solidFill>
                <a:hlinkClick r:id="rId2"/>
              </a:rPr>
              <a:t>annals.org.ezp-prod1.hul.harvard.edu/article.aspx?articleid=1846638</a:t>
            </a:r>
            <a:r>
              <a:rPr lang="en-US" sz="2000" dirty="0" smtClean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" y="6519446"/>
            <a:ext cx="251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9.259</a:t>
            </a:r>
            <a:endParaRPr lang="en-US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249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i="1" dirty="0" smtClean="0"/>
              <a:t>Types of Studies of CHD</a:t>
            </a:r>
            <a:endParaRPr lang="en-US" i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9320095"/>
              </p:ext>
            </p:extLst>
          </p:nvPr>
        </p:nvGraphicFramePr>
        <p:xfrm>
          <a:off x="457200" y="1295400"/>
          <a:ext cx="82296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Study Type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Strengths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Limitations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Ecological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Large numbers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Confounding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Feeding Studies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Control of diet and confounding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Surrogate outcomes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Cohort Studies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Clinical outcomes, better control of confounding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Potential remaining confounding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Randomized Trials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Control of confounding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Adherence</a:t>
                      </a:r>
                      <a:r>
                        <a:rPr lang="en-US" sz="2800" baseline="0" dirty="0" smtClean="0"/>
                        <a:t> to diet, costly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6477000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9.258</a:t>
            </a:r>
            <a:endParaRPr lang="en-US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950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ext Box 2"/>
          <p:cNvSpPr txBox="1">
            <a:spLocks noChangeArrowheads="1"/>
          </p:cNvSpPr>
          <p:nvPr/>
        </p:nvSpPr>
        <p:spPr bwMode="auto">
          <a:xfrm>
            <a:off x="0" y="180975"/>
            <a:ext cx="9144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400" smtClean="0">
                <a:solidFill>
                  <a:srgbClr val="FFFF00"/>
                </a:solidFill>
                <a:latin typeface="Arial" charset="0"/>
              </a:rPr>
              <a:t>10-Year Coronary Incidence Per 10,000 Men</a:t>
            </a:r>
            <a:endParaRPr lang="en-US" altLang="en-US" sz="3400" smtClean="0">
              <a:solidFill>
                <a:srgbClr val="FFFF99"/>
              </a:solidFill>
              <a:latin typeface="Arial" charset="0"/>
            </a:endParaRPr>
          </a:p>
        </p:txBody>
      </p:sp>
      <p:sp>
        <p:nvSpPr>
          <p:cNvPr id="132099" name="Text Box 3"/>
          <p:cNvSpPr txBox="1">
            <a:spLocks noChangeArrowheads="1"/>
          </p:cNvSpPr>
          <p:nvPr/>
        </p:nvSpPr>
        <p:spPr bwMode="auto">
          <a:xfrm>
            <a:off x="7553325" y="6432550"/>
            <a:ext cx="1590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smtClean="0">
                <a:solidFill>
                  <a:srgbClr val="000000"/>
                </a:solidFill>
                <a:latin typeface="Arial" charset="0"/>
              </a:rPr>
              <a:t>Keys, 1980</a:t>
            </a:r>
          </a:p>
        </p:txBody>
      </p:sp>
      <p:sp>
        <p:nvSpPr>
          <p:cNvPr id="132100" name="Text Box 4"/>
          <p:cNvSpPr txBox="1">
            <a:spLocks noChangeArrowheads="1"/>
          </p:cNvSpPr>
          <p:nvPr/>
        </p:nvSpPr>
        <p:spPr bwMode="auto">
          <a:xfrm rot="-21600000">
            <a:off x="0" y="784225"/>
            <a:ext cx="13446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smtClean="0">
                <a:solidFill>
                  <a:srgbClr val="FFFF00"/>
                </a:solidFill>
                <a:latin typeface="Arial" charset="0"/>
              </a:rPr>
              <a:t>Incidence</a:t>
            </a:r>
            <a:endParaRPr lang="en-US" altLang="en-US" sz="2000" baseline="30000" smtClean="0">
              <a:solidFill>
                <a:srgbClr val="FFFF00"/>
              </a:solidFill>
              <a:latin typeface="Arial" charset="0"/>
            </a:endParaRPr>
          </a:p>
        </p:txBody>
      </p:sp>
      <p:graphicFrame>
        <p:nvGraphicFramePr>
          <p:cNvPr id="132101" name="Object 5"/>
          <p:cNvGraphicFramePr>
            <a:graphicFrameLocks/>
          </p:cNvGraphicFramePr>
          <p:nvPr/>
        </p:nvGraphicFramePr>
        <p:xfrm>
          <a:off x="0" y="889000"/>
          <a:ext cx="9144000" cy="596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Chart" r:id="rId4" imgW="8648700" imgH="6438810" progId="MSGraph.Chart.8">
                  <p:embed followColorScheme="full"/>
                </p:oleObj>
              </mc:Choice>
              <mc:Fallback>
                <p:oleObj name="Chart" r:id="rId4" imgW="8648700" imgH="6438810" progId="MSGraph.Chart.8">
                  <p:embed followColorScheme="full"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889000"/>
                        <a:ext cx="9144000" cy="596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2102" name="Rectangle 6"/>
          <p:cNvSpPr>
            <a:spLocks noChangeArrowheads="1"/>
          </p:cNvSpPr>
          <p:nvPr/>
        </p:nvSpPr>
        <p:spPr bwMode="auto">
          <a:xfrm rot="-1800000">
            <a:off x="3321050" y="4686300"/>
            <a:ext cx="884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FF00"/>
                </a:solidFill>
                <a:latin typeface="Arial" charset="0"/>
              </a:rPr>
              <a:t>Dalmatia</a:t>
            </a:r>
          </a:p>
        </p:txBody>
      </p:sp>
      <p:sp>
        <p:nvSpPr>
          <p:cNvPr id="132103" name="Rectangle 7"/>
          <p:cNvSpPr>
            <a:spLocks noChangeArrowheads="1"/>
          </p:cNvSpPr>
          <p:nvPr/>
        </p:nvSpPr>
        <p:spPr bwMode="auto">
          <a:xfrm>
            <a:off x="4281488" y="4846638"/>
            <a:ext cx="1181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FF00"/>
                </a:solidFill>
                <a:latin typeface="Arial" charset="0"/>
              </a:rPr>
              <a:t>Velika Krsna</a:t>
            </a:r>
          </a:p>
        </p:txBody>
      </p:sp>
      <p:sp>
        <p:nvSpPr>
          <p:cNvPr id="132104" name="Rectangle 8"/>
          <p:cNvSpPr>
            <a:spLocks noChangeArrowheads="1"/>
          </p:cNvSpPr>
          <p:nvPr/>
        </p:nvSpPr>
        <p:spPr bwMode="auto">
          <a:xfrm>
            <a:off x="4410075" y="4556125"/>
            <a:ext cx="922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FF00"/>
                </a:solidFill>
                <a:latin typeface="Arial" charset="0"/>
              </a:rPr>
              <a:t>Zrenjanin</a:t>
            </a:r>
          </a:p>
        </p:txBody>
      </p:sp>
      <p:sp>
        <p:nvSpPr>
          <p:cNvPr id="132105" name="Rectangle 9"/>
          <p:cNvSpPr>
            <a:spLocks noChangeArrowheads="1"/>
          </p:cNvSpPr>
          <p:nvPr/>
        </p:nvSpPr>
        <p:spPr bwMode="auto">
          <a:xfrm>
            <a:off x="5108575" y="4252913"/>
            <a:ext cx="8937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FF00"/>
                </a:solidFill>
                <a:latin typeface="Arial" charset="0"/>
              </a:rPr>
              <a:t>Belgrade</a:t>
            </a:r>
          </a:p>
        </p:txBody>
      </p:sp>
      <p:sp>
        <p:nvSpPr>
          <p:cNvPr id="132106" name="Rectangle 10"/>
          <p:cNvSpPr>
            <a:spLocks noChangeArrowheads="1"/>
          </p:cNvSpPr>
          <p:nvPr/>
        </p:nvSpPr>
        <p:spPr bwMode="auto">
          <a:xfrm rot="-1800000">
            <a:off x="4598988" y="3817938"/>
            <a:ext cx="12969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FF00"/>
                </a:solidFill>
                <a:latin typeface="Arial" charset="0"/>
              </a:rPr>
              <a:t>Rome railroad</a:t>
            </a:r>
          </a:p>
        </p:txBody>
      </p:sp>
      <p:sp>
        <p:nvSpPr>
          <p:cNvPr id="132107" name="Rectangle 11"/>
          <p:cNvSpPr>
            <a:spLocks noChangeArrowheads="1"/>
          </p:cNvSpPr>
          <p:nvPr/>
        </p:nvSpPr>
        <p:spPr bwMode="auto">
          <a:xfrm>
            <a:off x="2971800" y="4019550"/>
            <a:ext cx="1208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FF00"/>
                </a:solidFill>
                <a:latin typeface="Arial" charset="0"/>
              </a:rPr>
              <a:t>Montegiorgio</a:t>
            </a:r>
          </a:p>
        </p:txBody>
      </p:sp>
      <p:sp>
        <p:nvSpPr>
          <p:cNvPr id="132108" name="Rectangle 12"/>
          <p:cNvSpPr>
            <a:spLocks noChangeArrowheads="1"/>
          </p:cNvSpPr>
          <p:nvPr/>
        </p:nvSpPr>
        <p:spPr bwMode="auto">
          <a:xfrm>
            <a:off x="3394075" y="3802063"/>
            <a:ext cx="1041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FF00"/>
                </a:solidFill>
                <a:latin typeface="Arial" charset="0"/>
              </a:rPr>
              <a:t>Crevalcore</a:t>
            </a:r>
          </a:p>
        </p:txBody>
      </p:sp>
      <p:sp>
        <p:nvSpPr>
          <p:cNvPr id="132109" name="Rectangle 13"/>
          <p:cNvSpPr>
            <a:spLocks noChangeArrowheads="1"/>
          </p:cNvSpPr>
          <p:nvPr/>
        </p:nvSpPr>
        <p:spPr bwMode="auto">
          <a:xfrm>
            <a:off x="2944813" y="4468813"/>
            <a:ext cx="6175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FF00"/>
                </a:solidFill>
                <a:latin typeface="Arial" charset="0"/>
              </a:rPr>
              <a:t>Corfu</a:t>
            </a:r>
          </a:p>
        </p:txBody>
      </p:sp>
      <p:sp>
        <p:nvSpPr>
          <p:cNvPr id="132110" name="Rectangle 14"/>
          <p:cNvSpPr>
            <a:spLocks noChangeArrowheads="1"/>
          </p:cNvSpPr>
          <p:nvPr/>
        </p:nvSpPr>
        <p:spPr bwMode="auto">
          <a:xfrm>
            <a:off x="3249613" y="5049838"/>
            <a:ext cx="6175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FF00"/>
                </a:solidFill>
                <a:latin typeface="Arial" charset="0"/>
              </a:rPr>
              <a:t>Crete</a:t>
            </a:r>
          </a:p>
        </p:txBody>
      </p:sp>
      <p:sp>
        <p:nvSpPr>
          <p:cNvPr id="132111" name="Rectangle 15"/>
          <p:cNvSpPr>
            <a:spLocks noChangeArrowheads="1"/>
          </p:cNvSpPr>
          <p:nvPr/>
        </p:nvSpPr>
        <p:spPr bwMode="auto">
          <a:xfrm>
            <a:off x="5657850" y="4643438"/>
            <a:ext cx="8651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FF00"/>
                </a:solidFill>
                <a:latin typeface="Arial" charset="0"/>
              </a:rPr>
              <a:t>Slavonia</a:t>
            </a:r>
          </a:p>
        </p:txBody>
      </p:sp>
      <p:sp>
        <p:nvSpPr>
          <p:cNvPr id="132112" name="Rectangle 16"/>
          <p:cNvSpPr>
            <a:spLocks noChangeArrowheads="1"/>
          </p:cNvSpPr>
          <p:nvPr/>
        </p:nvSpPr>
        <p:spPr bwMode="auto">
          <a:xfrm>
            <a:off x="7124700" y="3860800"/>
            <a:ext cx="8334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FF00"/>
                </a:solidFill>
                <a:latin typeface="Arial" charset="0"/>
              </a:rPr>
              <a:t>Zutphen</a:t>
            </a:r>
          </a:p>
        </p:txBody>
      </p:sp>
      <p:sp>
        <p:nvSpPr>
          <p:cNvPr id="132113" name="Rectangle 17"/>
          <p:cNvSpPr>
            <a:spLocks noChangeArrowheads="1"/>
          </p:cNvSpPr>
          <p:nvPr/>
        </p:nvSpPr>
        <p:spPr bwMode="auto">
          <a:xfrm>
            <a:off x="6659563" y="3076575"/>
            <a:ext cx="11795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FF00"/>
                </a:solidFill>
                <a:latin typeface="Arial" charset="0"/>
              </a:rPr>
              <a:t>west Finland</a:t>
            </a:r>
          </a:p>
        </p:txBody>
      </p:sp>
      <p:sp>
        <p:nvSpPr>
          <p:cNvPr id="132114" name="Rectangle 18"/>
          <p:cNvSpPr>
            <a:spLocks noChangeArrowheads="1"/>
          </p:cNvSpPr>
          <p:nvPr/>
        </p:nvSpPr>
        <p:spPr bwMode="auto">
          <a:xfrm>
            <a:off x="7735888" y="1508125"/>
            <a:ext cx="1149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FF00"/>
                </a:solidFill>
                <a:latin typeface="Arial" charset="0"/>
              </a:rPr>
              <a:t>east Finland</a:t>
            </a:r>
          </a:p>
        </p:txBody>
      </p:sp>
      <p:sp>
        <p:nvSpPr>
          <p:cNvPr id="132115" name="Rectangle 19"/>
          <p:cNvSpPr>
            <a:spLocks noChangeArrowheads="1"/>
          </p:cNvSpPr>
          <p:nvPr/>
        </p:nvSpPr>
        <p:spPr bwMode="auto">
          <a:xfrm>
            <a:off x="2209800" y="45720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FF00"/>
                </a:solidFill>
                <a:latin typeface="Arial" charset="0"/>
              </a:rPr>
              <a:t>Ushibuka</a:t>
            </a:r>
          </a:p>
        </p:txBody>
      </p:sp>
      <p:sp>
        <p:nvSpPr>
          <p:cNvPr id="132116" name="Rectangle 20"/>
          <p:cNvSpPr>
            <a:spLocks noChangeArrowheads="1"/>
          </p:cNvSpPr>
          <p:nvPr/>
        </p:nvSpPr>
        <p:spPr bwMode="auto">
          <a:xfrm>
            <a:off x="1981200" y="51816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FF00"/>
                </a:solidFill>
                <a:latin typeface="Arial" charset="0"/>
              </a:rPr>
              <a:t>Tanushimaru</a:t>
            </a:r>
          </a:p>
        </p:txBody>
      </p:sp>
      <p:sp>
        <p:nvSpPr>
          <p:cNvPr id="132117" name="Rectangle 21"/>
          <p:cNvSpPr>
            <a:spLocks noChangeArrowheads="1"/>
          </p:cNvSpPr>
          <p:nvPr/>
        </p:nvSpPr>
        <p:spPr bwMode="auto">
          <a:xfrm>
            <a:off x="2109788" y="1385888"/>
            <a:ext cx="12985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smtClean="0">
                <a:solidFill>
                  <a:srgbClr val="FFFF00"/>
                </a:solidFill>
                <a:latin typeface="Arial" charset="0"/>
              </a:rPr>
              <a:t>y=77+78x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smtClean="0">
                <a:solidFill>
                  <a:srgbClr val="FFFF00"/>
                </a:solidFill>
                <a:latin typeface="Arial" charset="0"/>
              </a:rPr>
              <a:t>P=0.73</a:t>
            </a:r>
          </a:p>
        </p:txBody>
      </p:sp>
      <p:sp>
        <p:nvSpPr>
          <p:cNvPr id="132118" name="Text Box 22"/>
          <p:cNvSpPr txBox="1">
            <a:spLocks noChangeArrowheads="1"/>
          </p:cNvSpPr>
          <p:nvPr/>
        </p:nvSpPr>
        <p:spPr bwMode="auto">
          <a:xfrm>
            <a:off x="231775" y="6662738"/>
            <a:ext cx="10017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altLang="en-US" sz="2000" smtClean="0">
              <a:solidFill>
                <a:srgbClr val="000000"/>
              </a:solidFill>
            </a:endParaRPr>
          </a:p>
        </p:txBody>
      </p:sp>
      <p:sp>
        <p:nvSpPr>
          <p:cNvPr id="132119" name="Text Box 23"/>
          <p:cNvSpPr txBox="1">
            <a:spLocks noChangeArrowheads="1"/>
          </p:cNvSpPr>
          <p:nvPr/>
        </p:nvSpPr>
        <p:spPr bwMode="auto">
          <a:xfrm>
            <a:off x="0" y="6400800"/>
            <a:ext cx="137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 smtClean="0">
                <a:solidFill>
                  <a:srgbClr val="FFFF00"/>
                </a:solidFill>
                <a:latin typeface="Arial" charset="0"/>
              </a:rPr>
              <a:t>9.006</a:t>
            </a:r>
          </a:p>
        </p:txBody>
      </p:sp>
      <p:sp>
        <p:nvSpPr>
          <p:cNvPr id="132120" name="Text Box 24"/>
          <p:cNvSpPr txBox="1">
            <a:spLocks noChangeArrowheads="1"/>
          </p:cNvSpPr>
          <p:nvPr/>
        </p:nvSpPr>
        <p:spPr bwMode="auto">
          <a:xfrm>
            <a:off x="5867400" y="685800"/>
            <a:ext cx="2743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000" b="1" i="1" smtClean="0">
                <a:solidFill>
                  <a:srgbClr val="00FFFF"/>
                </a:solidFill>
                <a:latin typeface="Arial" charset="0"/>
              </a:rPr>
              <a:t>(Keys 1980)</a:t>
            </a:r>
          </a:p>
        </p:txBody>
      </p:sp>
    </p:spTree>
    <p:extLst>
      <p:ext uri="{BB962C8B-B14F-4D97-AF65-F5344CB8AC3E}">
        <p14:creationId xmlns:p14="http://schemas.microsoft.com/office/powerpoint/2010/main" val="90039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hlink">
                <a:gamma/>
                <a:shade val="57255"/>
                <a:invGamma/>
              </a:schemeClr>
            </a:gs>
            <a:gs pos="50000">
              <a:schemeClr val="hlink"/>
            </a:gs>
            <a:gs pos="100000">
              <a:schemeClr val="hlink">
                <a:gamma/>
                <a:shade val="57255"/>
                <a:invGamma/>
              </a:schemeClr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1265238" y="5662613"/>
            <a:ext cx="6934200" cy="70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smtClean="0">
                <a:solidFill>
                  <a:srgbClr val="000000"/>
                </a:solidFill>
                <a:latin typeface="Arial" charset="0"/>
              </a:rPr>
              <a:t>Ten-year incidence rate of coronary heart disease, by any diagnostic criterion, plotted against the percentage of dietary calories supplied by total fats. </a:t>
            </a:r>
            <a:br>
              <a:rPr lang="en-US" altLang="en-US" sz="1400" b="1" smtClean="0">
                <a:solidFill>
                  <a:srgbClr val="000000"/>
                </a:solidFill>
                <a:latin typeface="Arial" charset="0"/>
              </a:rPr>
            </a:br>
            <a:r>
              <a:rPr lang="en-US" altLang="en-US" sz="1200" smtClean="0">
                <a:solidFill>
                  <a:srgbClr val="000000"/>
                </a:solidFill>
                <a:latin typeface="Arial" charset="0"/>
              </a:rPr>
              <a:t>(Keys, 1980)</a:t>
            </a:r>
            <a:endParaRPr lang="en-US" altLang="en-US" sz="1200" smtClean="0">
              <a:solidFill>
                <a:srgbClr val="000000"/>
              </a:solidFill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 rot="-21600000">
            <a:off x="3216275" y="5006975"/>
            <a:ext cx="3429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smtClean="0">
                <a:solidFill>
                  <a:srgbClr val="000000"/>
                </a:solidFill>
                <a:latin typeface="Arial" charset="0"/>
              </a:rPr>
              <a:t>X = % DIET CALORIES FROM TOTAL FATS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 rot="-5400000">
            <a:off x="-738188" y="2719388"/>
            <a:ext cx="41894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smtClean="0">
                <a:solidFill>
                  <a:srgbClr val="000000"/>
                </a:solidFill>
                <a:latin typeface="Arial" charset="0"/>
              </a:rPr>
              <a:t>Y = 10-YEAR CORONARY INCIDENCE PER 10,000 MEN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 rot="-21600000">
            <a:off x="2606675" y="1562100"/>
            <a:ext cx="1096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smtClean="0">
                <a:solidFill>
                  <a:srgbClr val="000000"/>
                </a:solidFill>
                <a:latin typeface="Arial" charset="0"/>
              </a:rPr>
              <a:t>Y= 64+27X</a:t>
            </a:r>
            <a:br>
              <a:rPr lang="en-US" altLang="en-US" sz="1200" smtClean="0">
                <a:solidFill>
                  <a:srgbClr val="000000"/>
                </a:solidFill>
                <a:latin typeface="Arial" charset="0"/>
              </a:rPr>
            </a:br>
            <a:r>
              <a:rPr lang="en-US" altLang="en-US" sz="1200" smtClean="0">
                <a:solidFill>
                  <a:srgbClr val="000000"/>
                </a:solidFill>
                <a:latin typeface="Arial" charset="0"/>
              </a:rPr>
              <a:t>r = 0.39</a:t>
            </a:r>
          </a:p>
        </p:txBody>
      </p:sp>
      <p:grpSp>
        <p:nvGrpSpPr>
          <p:cNvPr id="19462" name="Group 6"/>
          <p:cNvGrpSpPr>
            <a:grpSpLocks/>
          </p:cNvGrpSpPr>
          <p:nvPr/>
        </p:nvGrpSpPr>
        <p:grpSpPr bwMode="auto">
          <a:xfrm>
            <a:off x="6992938" y="952500"/>
            <a:ext cx="282575" cy="244475"/>
            <a:chOff x="4144" y="376"/>
            <a:chExt cx="178" cy="154"/>
          </a:xfrm>
        </p:grpSpPr>
        <p:sp>
          <p:nvSpPr>
            <p:cNvPr id="19463" name="Oval 7"/>
            <p:cNvSpPr>
              <a:spLocks noChangeArrowheads="1"/>
            </p:cNvSpPr>
            <p:nvPr/>
          </p:nvSpPr>
          <p:spPr bwMode="auto">
            <a:xfrm>
              <a:off x="4174" y="390"/>
              <a:ext cx="115" cy="1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9464" name="Text Box 8"/>
            <p:cNvSpPr txBox="1">
              <a:spLocks noChangeArrowheads="1"/>
            </p:cNvSpPr>
            <p:nvPr/>
          </p:nvSpPr>
          <p:spPr bwMode="auto">
            <a:xfrm>
              <a:off x="4144" y="376"/>
              <a:ext cx="178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000" smtClean="0">
                  <a:solidFill>
                    <a:srgbClr val="000000"/>
                  </a:solidFill>
                  <a:latin typeface="Arial" charset="0"/>
                </a:rPr>
                <a:t>E</a:t>
              </a:r>
            </a:p>
          </p:txBody>
        </p:sp>
      </p:grpSp>
      <p:grpSp>
        <p:nvGrpSpPr>
          <p:cNvPr id="19465" name="Group 9"/>
          <p:cNvGrpSpPr>
            <a:grpSpLocks/>
          </p:cNvGrpSpPr>
          <p:nvPr/>
        </p:nvGrpSpPr>
        <p:grpSpPr bwMode="auto">
          <a:xfrm>
            <a:off x="6418263" y="2603500"/>
            <a:ext cx="282575" cy="244475"/>
            <a:chOff x="2876" y="2260"/>
            <a:chExt cx="178" cy="154"/>
          </a:xfrm>
        </p:grpSpPr>
        <p:sp>
          <p:nvSpPr>
            <p:cNvPr id="19466" name="Oval 10"/>
            <p:cNvSpPr>
              <a:spLocks noChangeArrowheads="1"/>
            </p:cNvSpPr>
            <p:nvPr/>
          </p:nvSpPr>
          <p:spPr bwMode="auto">
            <a:xfrm>
              <a:off x="2914" y="2274"/>
              <a:ext cx="115" cy="115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9467" name="Text Box 11"/>
            <p:cNvSpPr txBox="1">
              <a:spLocks noChangeArrowheads="1"/>
            </p:cNvSpPr>
            <p:nvPr/>
          </p:nvSpPr>
          <p:spPr bwMode="auto">
            <a:xfrm>
              <a:off x="2876" y="2260"/>
              <a:ext cx="178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000" smtClean="0">
                  <a:solidFill>
                    <a:srgbClr val="000000"/>
                  </a:solidFill>
                  <a:latin typeface="Arial" charset="0"/>
                </a:rPr>
                <a:t>W</a:t>
              </a:r>
            </a:p>
          </p:txBody>
        </p:sp>
      </p:grpSp>
      <p:grpSp>
        <p:nvGrpSpPr>
          <p:cNvPr id="19468" name="Group 12"/>
          <p:cNvGrpSpPr>
            <a:grpSpLocks/>
          </p:cNvGrpSpPr>
          <p:nvPr/>
        </p:nvGrpSpPr>
        <p:grpSpPr bwMode="auto">
          <a:xfrm>
            <a:off x="7065963" y="3225800"/>
            <a:ext cx="282575" cy="244475"/>
            <a:chOff x="4024" y="1588"/>
            <a:chExt cx="178" cy="154"/>
          </a:xfrm>
        </p:grpSpPr>
        <p:sp>
          <p:nvSpPr>
            <p:cNvPr id="19469" name="Oval 13"/>
            <p:cNvSpPr>
              <a:spLocks noChangeArrowheads="1"/>
            </p:cNvSpPr>
            <p:nvPr/>
          </p:nvSpPr>
          <p:spPr bwMode="auto">
            <a:xfrm>
              <a:off x="4054" y="1602"/>
              <a:ext cx="115" cy="115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9470" name="Text Box 14"/>
            <p:cNvSpPr txBox="1">
              <a:spLocks noChangeArrowheads="1"/>
            </p:cNvSpPr>
            <p:nvPr/>
          </p:nvSpPr>
          <p:spPr bwMode="auto">
            <a:xfrm>
              <a:off x="4024" y="1588"/>
              <a:ext cx="178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000" smtClean="0">
                  <a:solidFill>
                    <a:srgbClr val="000000"/>
                  </a:solidFill>
                  <a:latin typeface="Arial" charset="0"/>
                </a:rPr>
                <a:t>N</a:t>
              </a:r>
            </a:p>
          </p:txBody>
        </p:sp>
      </p:grpSp>
      <p:grpSp>
        <p:nvGrpSpPr>
          <p:cNvPr id="19471" name="Group 15"/>
          <p:cNvGrpSpPr>
            <a:grpSpLocks/>
          </p:cNvGrpSpPr>
          <p:nvPr/>
        </p:nvGrpSpPr>
        <p:grpSpPr bwMode="auto">
          <a:xfrm>
            <a:off x="7091363" y="4318000"/>
            <a:ext cx="282575" cy="244475"/>
            <a:chOff x="3692" y="2452"/>
            <a:chExt cx="178" cy="154"/>
          </a:xfrm>
        </p:grpSpPr>
        <p:sp>
          <p:nvSpPr>
            <p:cNvPr id="19472" name="Oval 16"/>
            <p:cNvSpPr>
              <a:spLocks noChangeArrowheads="1"/>
            </p:cNvSpPr>
            <p:nvPr/>
          </p:nvSpPr>
          <p:spPr bwMode="auto">
            <a:xfrm>
              <a:off x="3722" y="2466"/>
              <a:ext cx="115" cy="115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9473" name="Text Box 17"/>
            <p:cNvSpPr txBox="1">
              <a:spLocks noChangeArrowheads="1"/>
            </p:cNvSpPr>
            <p:nvPr/>
          </p:nvSpPr>
          <p:spPr bwMode="auto">
            <a:xfrm>
              <a:off x="3692" y="2452"/>
              <a:ext cx="178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000" smtClean="0">
                  <a:solidFill>
                    <a:srgbClr val="000000"/>
                  </a:solidFill>
                  <a:latin typeface="Arial" charset="0"/>
                </a:rPr>
                <a:t>K</a:t>
              </a:r>
            </a:p>
          </p:txBody>
        </p:sp>
      </p:grpSp>
      <p:grpSp>
        <p:nvGrpSpPr>
          <p:cNvPr id="19474" name="Group 18"/>
          <p:cNvGrpSpPr>
            <a:grpSpLocks/>
          </p:cNvGrpSpPr>
          <p:nvPr/>
        </p:nvGrpSpPr>
        <p:grpSpPr bwMode="auto">
          <a:xfrm>
            <a:off x="6684963" y="3746500"/>
            <a:ext cx="282575" cy="244475"/>
            <a:chOff x="2876" y="1972"/>
            <a:chExt cx="178" cy="154"/>
          </a:xfrm>
        </p:grpSpPr>
        <p:sp>
          <p:nvSpPr>
            <p:cNvPr id="19475" name="Oval 19"/>
            <p:cNvSpPr>
              <a:spLocks noChangeArrowheads="1"/>
            </p:cNvSpPr>
            <p:nvPr/>
          </p:nvSpPr>
          <p:spPr bwMode="auto">
            <a:xfrm>
              <a:off x="2906" y="1986"/>
              <a:ext cx="115" cy="115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9476" name="Text Box 20"/>
            <p:cNvSpPr txBox="1">
              <a:spLocks noChangeArrowheads="1"/>
            </p:cNvSpPr>
            <p:nvPr/>
          </p:nvSpPr>
          <p:spPr bwMode="auto">
            <a:xfrm>
              <a:off x="2876" y="1972"/>
              <a:ext cx="178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000" smtClean="0">
                  <a:solidFill>
                    <a:srgbClr val="000000"/>
                  </a:solidFill>
                  <a:latin typeface="Arial" charset="0"/>
                </a:rPr>
                <a:t>Z</a:t>
              </a:r>
            </a:p>
          </p:txBody>
        </p:sp>
      </p:grpSp>
      <p:grpSp>
        <p:nvGrpSpPr>
          <p:cNvPr id="19477" name="Group 21"/>
          <p:cNvGrpSpPr>
            <a:grpSpLocks/>
          </p:cNvGrpSpPr>
          <p:nvPr/>
        </p:nvGrpSpPr>
        <p:grpSpPr bwMode="auto">
          <a:xfrm>
            <a:off x="6456363" y="3594100"/>
            <a:ext cx="282575" cy="244475"/>
            <a:chOff x="3286" y="1854"/>
            <a:chExt cx="178" cy="154"/>
          </a:xfrm>
        </p:grpSpPr>
        <p:sp>
          <p:nvSpPr>
            <p:cNvPr id="19478" name="Oval 22"/>
            <p:cNvSpPr>
              <a:spLocks noChangeArrowheads="1"/>
            </p:cNvSpPr>
            <p:nvPr/>
          </p:nvSpPr>
          <p:spPr bwMode="auto">
            <a:xfrm>
              <a:off x="3312" y="1872"/>
              <a:ext cx="115" cy="115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9479" name="Text Box 23"/>
            <p:cNvSpPr txBox="1">
              <a:spLocks noChangeArrowheads="1"/>
            </p:cNvSpPr>
            <p:nvPr/>
          </p:nvSpPr>
          <p:spPr bwMode="auto">
            <a:xfrm>
              <a:off x="3286" y="1854"/>
              <a:ext cx="178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000" smtClean="0">
                  <a:solidFill>
                    <a:srgbClr val="000000"/>
                  </a:solidFill>
                  <a:latin typeface="Arial" charset="0"/>
                </a:rPr>
                <a:t>B</a:t>
              </a:r>
            </a:p>
          </p:txBody>
        </p:sp>
      </p:grpSp>
      <p:grpSp>
        <p:nvGrpSpPr>
          <p:cNvPr id="19480" name="Group 24"/>
          <p:cNvGrpSpPr>
            <a:grpSpLocks/>
          </p:cNvGrpSpPr>
          <p:nvPr/>
        </p:nvGrpSpPr>
        <p:grpSpPr bwMode="auto">
          <a:xfrm>
            <a:off x="6218238" y="3746500"/>
            <a:ext cx="282575" cy="244475"/>
            <a:chOff x="3400" y="2260"/>
            <a:chExt cx="178" cy="154"/>
          </a:xfrm>
        </p:grpSpPr>
        <p:sp>
          <p:nvSpPr>
            <p:cNvPr id="19481" name="Oval 25"/>
            <p:cNvSpPr>
              <a:spLocks noChangeArrowheads="1"/>
            </p:cNvSpPr>
            <p:nvPr/>
          </p:nvSpPr>
          <p:spPr bwMode="auto">
            <a:xfrm>
              <a:off x="3434" y="2274"/>
              <a:ext cx="115" cy="115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9482" name="Text Box 26"/>
            <p:cNvSpPr txBox="1">
              <a:spLocks noChangeArrowheads="1"/>
            </p:cNvSpPr>
            <p:nvPr/>
          </p:nvSpPr>
          <p:spPr bwMode="auto">
            <a:xfrm>
              <a:off x="3400" y="2260"/>
              <a:ext cx="178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000" smtClean="0">
                  <a:solidFill>
                    <a:srgbClr val="000000"/>
                  </a:solidFill>
                  <a:latin typeface="Arial" charset="0"/>
                </a:rPr>
                <a:t>G</a:t>
              </a:r>
            </a:p>
          </p:txBody>
        </p:sp>
      </p:grpSp>
      <p:grpSp>
        <p:nvGrpSpPr>
          <p:cNvPr id="19483" name="Group 27"/>
          <p:cNvGrpSpPr>
            <a:grpSpLocks/>
          </p:cNvGrpSpPr>
          <p:nvPr/>
        </p:nvGrpSpPr>
        <p:grpSpPr bwMode="auto">
          <a:xfrm>
            <a:off x="6215063" y="3924300"/>
            <a:ext cx="282575" cy="244475"/>
            <a:chOff x="3980" y="1300"/>
            <a:chExt cx="178" cy="154"/>
          </a:xfrm>
        </p:grpSpPr>
        <p:sp>
          <p:nvSpPr>
            <p:cNvPr id="19484" name="Oval 28"/>
            <p:cNvSpPr>
              <a:spLocks noChangeArrowheads="1"/>
            </p:cNvSpPr>
            <p:nvPr/>
          </p:nvSpPr>
          <p:spPr bwMode="auto">
            <a:xfrm>
              <a:off x="4010" y="1314"/>
              <a:ext cx="115" cy="115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9485" name="Text Box 29"/>
            <p:cNvSpPr txBox="1">
              <a:spLocks noChangeArrowheads="1"/>
            </p:cNvSpPr>
            <p:nvPr/>
          </p:nvSpPr>
          <p:spPr bwMode="auto">
            <a:xfrm>
              <a:off x="3980" y="1300"/>
              <a:ext cx="178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000" smtClean="0">
                  <a:solidFill>
                    <a:srgbClr val="000000"/>
                  </a:solidFill>
                  <a:latin typeface="Arial" charset="0"/>
                </a:rPr>
                <a:t>S</a:t>
              </a:r>
            </a:p>
          </p:txBody>
        </p:sp>
      </p:grpSp>
      <p:grpSp>
        <p:nvGrpSpPr>
          <p:cNvPr id="19486" name="Group 30"/>
          <p:cNvGrpSpPr>
            <a:grpSpLocks/>
          </p:cNvGrpSpPr>
          <p:nvPr/>
        </p:nvGrpSpPr>
        <p:grpSpPr bwMode="auto">
          <a:xfrm>
            <a:off x="6053138" y="3835400"/>
            <a:ext cx="282575" cy="244475"/>
            <a:chOff x="2924" y="1540"/>
            <a:chExt cx="178" cy="154"/>
          </a:xfrm>
        </p:grpSpPr>
        <p:sp>
          <p:nvSpPr>
            <p:cNvPr id="19487" name="Oval 31"/>
            <p:cNvSpPr>
              <a:spLocks noChangeArrowheads="1"/>
            </p:cNvSpPr>
            <p:nvPr/>
          </p:nvSpPr>
          <p:spPr bwMode="auto">
            <a:xfrm>
              <a:off x="2954" y="1554"/>
              <a:ext cx="115" cy="115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9488" name="Text Box 32"/>
            <p:cNvSpPr txBox="1">
              <a:spLocks noChangeArrowheads="1"/>
            </p:cNvSpPr>
            <p:nvPr/>
          </p:nvSpPr>
          <p:spPr bwMode="auto">
            <a:xfrm>
              <a:off x="2924" y="1540"/>
              <a:ext cx="178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000" smtClean="0">
                  <a:solidFill>
                    <a:srgbClr val="000000"/>
                  </a:solidFill>
                  <a:latin typeface="Arial" charset="0"/>
                </a:rPr>
                <a:t>D</a:t>
              </a:r>
            </a:p>
          </p:txBody>
        </p:sp>
      </p:grpSp>
      <p:grpSp>
        <p:nvGrpSpPr>
          <p:cNvPr id="19489" name="Group 33"/>
          <p:cNvGrpSpPr>
            <a:grpSpLocks/>
          </p:cNvGrpSpPr>
          <p:nvPr/>
        </p:nvGrpSpPr>
        <p:grpSpPr bwMode="auto">
          <a:xfrm>
            <a:off x="5799138" y="3606800"/>
            <a:ext cx="282575" cy="244475"/>
            <a:chOff x="4076" y="2260"/>
            <a:chExt cx="178" cy="154"/>
          </a:xfrm>
        </p:grpSpPr>
        <p:sp>
          <p:nvSpPr>
            <p:cNvPr id="19490" name="Oval 34"/>
            <p:cNvSpPr>
              <a:spLocks noChangeArrowheads="1"/>
            </p:cNvSpPr>
            <p:nvPr/>
          </p:nvSpPr>
          <p:spPr bwMode="auto">
            <a:xfrm>
              <a:off x="4106" y="2274"/>
              <a:ext cx="115" cy="115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9491" name="Text Box 35"/>
            <p:cNvSpPr txBox="1">
              <a:spLocks noChangeArrowheads="1"/>
            </p:cNvSpPr>
            <p:nvPr/>
          </p:nvSpPr>
          <p:spPr bwMode="auto">
            <a:xfrm>
              <a:off x="4076" y="2260"/>
              <a:ext cx="178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000" smtClean="0">
                  <a:solidFill>
                    <a:srgbClr val="000000"/>
                  </a:solidFill>
                  <a:latin typeface="Arial" charset="0"/>
                </a:rPr>
                <a:t>R</a:t>
              </a:r>
            </a:p>
          </p:txBody>
        </p:sp>
      </p:grpSp>
      <p:grpSp>
        <p:nvGrpSpPr>
          <p:cNvPr id="19492" name="Group 36"/>
          <p:cNvGrpSpPr>
            <a:grpSpLocks/>
          </p:cNvGrpSpPr>
          <p:nvPr/>
        </p:nvGrpSpPr>
        <p:grpSpPr bwMode="auto">
          <a:xfrm>
            <a:off x="5389563" y="3213100"/>
            <a:ext cx="282575" cy="244475"/>
            <a:chOff x="3378" y="1950"/>
            <a:chExt cx="178" cy="154"/>
          </a:xfrm>
        </p:grpSpPr>
        <p:sp>
          <p:nvSpPr>
            <p:cNvPr id="19493" name="Oval 37"/>
            <p:cNvSpPr>
              <a:spLocks noChangeArrowheads="1"/>
            </p:cNvSpPr>
            <p:nvPr/>
          </p:nvSpPr>
          <p:spPr bwMode="auto">
            <a:xfrm>
              <a:off x="3408" y="1968"/>
              <a:ext cx="115" cy="115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9494" name="Text Box 38"/>
            <p:cNvSpPr txBox="1">
              <a:spLocks noChangeArrowheads="1"/>
            </p:cNvSpPr>
            <p:nvPr/>
          </p:nvSpPr>
          <p:spPr bwMode="auto">
            <a:xfrm>
              <a:off x="3378" y="1950"/>
              <a:ext cx="178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000" smtClean="0">
                  <a:solidFill>
                    <a:srgbClr val="000000"/>
                  </a:solidFill>
                  <a:latin typeface="Arial" charset="0"/>
                </a:rPr>
                <a:t>C</a:t>
              </a:r>
            </a:p>
          </p:txBody>
        </p:sp>
      </p:grpSp>
      <p:grpSp>
        <p:nvGrpSpPr>
          <p:cNvPr id="19495" name="Group 39"/>
          <p:cNvGrpSpPr>
            <a:grpSpLocks/>
          </p:cNvGrpSpPr>
          <p:nvPr/>
        </p:nvGrpSpPr>
        <p:grpSpPr bwMode="auto">
          <a:xfrm>
            <a:off x="5135563" y="3378200"/>
            <a:ext cx="282575" cy="244475"/>
            <a:chOff x="3592" y="1348"/>
            <a:chExt cx="178" cy="154"/>
          </a:xfrm>
        </p:grpSpPr>
        <p:sp>
          <p:nvSpPr>
            <p:cNvPr id="19496" name="Oval 40"/>
            <p:cNvSpPr>
              <a:spLocks noChangeArrowheads="1"/>
            </p:cNvSpPr>
            <p:nvPr/>
          </p:nvSpPr>
          <p:spPr bwMode="auto">
            <a:xfrm>
              <a:off x="3626" y="1362"/>
              <a:ext cx="115" cy="115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9497" name="Text Box 41"/>
            <p:cNvSpPr txBox="1">
              <a:spLocks noChangeArrowheads="1"/>
            </p:cNvSpPr>
            <p:nvPr/>
          </p:nvSpPr>
          <p:spPr bwMode="auto">
            <a:xfrm>
              <a:off x="3592" y="1348"/>
              <a:ext cx="178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000" smtClean="0">
                  <a:solidFill>
                    <a:srgbClr val="000000"/>
                  </a:solidFill>
                  <a:latin typeface="Arial" charset="0"/>
                </a:rPr>
                <a:t>M</a:t>
              </a:r>
            </a:p>
          </p:txBody>
        </p:sp>
      </p:grpSp>
      <p:grpSp>
        <p:nvGrpSpPr>
          <p:cNvPr id="19498" name="Group 42"/>
          <p:cNvGrpSpPr>
            <a:grpSpLocks/>
          </p:cNvGrpSpPr>
          <p:nvPr/>
        </p:nvGrpSpPr>
        <p:grpSpPr bwMode="auto">
          <a:xfrm>
            <a:off x="3221038" y="4010025"/>
            <a:ext cx="282575" cy="244475"/>
            <a:chOff x="3980" y="2068"/>
            <a:chExt cx="178" cy="154"/>
          </a:xfrm>
        </p:grpSpPr>
        <p:sp>
          <p:nvSpPr>
            <p:cNvPr id="19499" name="Oval 43"/>
            <p:cNvSpPr>
              <a:spLocks noChangeArrowheads="1"/>
            </p:cNvSpPr>
            <p:nvPr/>
          </p:nvSpPr>
          <p:spPr bwMode="auto">
            <a:xfrm>
              <a:off x="4010" y="2082"/>
              <a:ext cx="115" cy="115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9500" name="Text Box 44"/>
            <p:cNvSpPr txBox="1">
              <a:spLocks noChangeArrowheads="1"/>
            </p:cNvSpPr>
            <p:nvPr/>
          </p:nvSpPr>
          <p:spPr bwMode="auto">
            <a:xfrm>
              <a:off x="3980" y="2068"/>
              <a:ext cx="178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000" smtClean="0">
                  <a:solidFill>
                    <a:srgbClr val="000000"/>
                  </a:solidFill>
                  <a:latin typeface="Arial" charset="0"/>
                </a:rPr>
                <a:t>J</a:t>
              </a:r>
            </a:p>
          </p:txBody>
        </p:sp>
      </p:grpSp>
      <p:grpSp>
        <p:nvGrpSpPr>
          <p:cNvPr id="19501" name="Group 45"/>
          <p:cNvGrpSpPr>
            <a:grpSpLocks/>
          </p:cNvGrpSpPr>
          <p:nvPr/>
        </p:nvGrpSpPr>
        <p:grpSpPr bwMode="auto">
          <a:xfrm>
            <a:off x="3462338" y="4137025"/>
            <a:ext cx="282575" cy="244475"/>
            <a:chOff x="4220" y="1924"/>
            <a:chExt cx="178" cy="154"/>
          </a:xfrm>
        </p:grpSpPr>
        <p:sp>
          <p:nvSpPr>
            <p:cNvPr id="19502" name="Oval 46"/>
            <p:cNvSpPr>
              <a:spLocks noChangeArrowheads="1"/>
            </p:cNvSpPr>
            <p:nvPr/>
          </p:nvSpPr>
          <p:spPr bwMode="auto">
            <a:xfrm>
              <a:off x="4250" y="1938"/>
              <a:ext cx="115" cy="115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9503" name="Text Box 47"/>
            <p:cNvSpPr txBox="1">
              <a:spLocks noChangeArrowheads="1"/>
            </p:cNvSpPr>
            <p:nvPr/>
          </p:nvSpPr>
          <p:spPr bwMode="auto">
            <a:xfrm>
              <a:off x="4220" y="1924"/>
              <a:ext cx="178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000" smtClean="0">
                  <a:solidFill>
                    <a:srgbClr val="000000"/>
                  </a:solidFill>
                  <a:latin typeface="Arial" charset="0"/>
                </a:rPr>
                <a:t>T</a:t>
              </a:r>
            </a:p>
          </p:txBody>
        </p:sp>
      </p:grpSp>
      <p:grpSp>
        <p:nvGrpSpPr>
          <p:cNvPr id="19504" name="Group 48"/>
          <p:cNvGrpSpPr>
            <a:grpSpLocks/>
          </p:cNvGrpSpPr>
          <p:nvPr/>
        </p:nvGrpSpPr>
        <p:grpSpPr bwMode="auto">
          <a:xfrm>
            <a:off x="5011738" y="4038600"/>
            <a:ext cx="282575" cy="244475"/>
            <a:chOff x="2588" y="2216"/>
            <a:chExt cx="178" cy="154"/>
          </a:xfrm>
        </p:grpSpPr>
        <p:sp>
          <p:nvSpPr>
            <p:cNvPr id="19505" name="Oval 49"/>
            <p:cNvSpPr>
              <a:spLocks noChangeArrowheads="1"/>
            </p:cNvSpPr>
            <p:nvPr/>
          </p:nvSpPr>
          <p:spPr bwMode="auto">
            <a:xfrm>
              <a:off x="2618" y="2226"/>
              <a:ext cx="115" cy="115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smtClean="0">
                <a:solidFill>
                  <a:srgbClr val="000000"/>
                </a:solidFill>
              </a:endParaRPr>
            </a:p>
          </p:txBody>
        </p:sp>
        <p:sp>
          <p:nvSpPr>
            <p:cNvPr id="19506" name="Text Box 50"/>
            <p:cNvSpPr txBox="1">
              <a:spLocks noChangeArrowheads="1"/>
            </p:cNvSpPr>
            <p:nvPr/>
          </p:nvSpPr>
          <p:spPr bwMode="auto">
            <a:xfrm>
              <a:off x="2588" y="2216"/>
              <a:ext cx="178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000" smtClean="0">
                  <a:solidFill>
                    <a:srgbClr val="000000"/>
                  </a:solidFill>
                  <a:latin typeface="Arial" charset="0"/>
                </a:rPr>
                <a:t>V</a:t>
              </a:r>
            </a:p>
          </p:txBody>
        </p:sp>
      </p:grpSp>
      <p:sp>
        <p:nvSpPr>
          <p:cNvPr id="19507" name="Line 51"/>
          <p:cNvSpPr>
            <a:spLocks noChangeShapeType="1"/>
          </p:cNvSpPr>
          <p:nvPr/>
        </p:nvSpPr>
        <p:spPr bwMode="auto">
          <a:xfrm>
            <a:off x="2057400" y="919163"/>
            <a:ext cx="0" cy="381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19508" name="Line 52"/>
          <p:cNvSpPr>
            <a:spLocks noChangeShapeType="1"/>
          </p:cNvSpPr>
          <p:nvPr/>
        </p:nvSpPr>
        <p:spPr bwMode="auto">
          <a:xfrm>
            <a:off x="2057400" y="3457575"/>
            <a:ext cx="9207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19509" name="Line 53"/>
          <p:cNvSpPr>
            <a:spLocks noChangeShapeType="1"/>
          </p:cNvSpPr>
          <p:nvPr/>
        </p:nvSpPr>
        <p:spPr bwMode="auto">
          <a:xfrm>
            <a:off x="2057400" y="2201863"/>
            <a:ext cx="95250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19510" name="Line 54"/>
          <p:cNvSpPr>
            <a:spLocks noChangeShapeType="1"/>
          </p:cNvSpPr>
          <p:nvPr/>
        </p:nvSpPr>
        <p:spPr bwMode="auto">
          <a:xfrm>
            <a:off x="2057400" y="927100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19511" name="Line 55"/>
          <p:cNvSpPr>
            <a:spLocks noChangeShapeType="1"/>
          </p:cNvSpPr>
          <p:nvPr/>
        </p:nvSpPr>
        <p:spPr bwMode="auto">
          <a:xfrm>
            <a:off x="2057400" y="4718050"/>
            <a:ext cx="5545138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19512" name="Rectangle 56"/>
          <p:cNvSpPr>
            <a:spLocks noChangeAspect="1" noChangeArrowheads="1"/>
          </p:cNvSpPr>
          <p:nvPr/>
        </p:nvSpPr>
        <p:spPr bwMode="auto">
          <a:xfrm>
            <a:off x="1604963" y="3352800"/>
            <a:ext cx="3937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0000"/>
                </a:solidFill>
                <a:latin typeface="Arial" charset="0"/>
              </a:rPr>
              <a:t>1000</a:t>
            </a:r>
          </a:p>
        </p:txBody>
      </p:sp>
      <p:sp>
        <p:nvSpPr>
          <p:cNvPr id="19513" name="Rectangle 57"/>
          <p:cNvSpPr>
            <a:spLocks noChangeAspect="1" noChangeArrowheads="1"/>
          </p:cNvSpPr>
          <p:nvPr/>
        </p:nvSpPr>
        <p:spPr bwMode="auto">
          <a:xfrm>
            <a:off x="1604963" y="2098675"/>
            <a:ext cx="3937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0000"/>
                </a:solidFill>
                <a:latin typeface="Arial" charset="0"/>
              </a:rPr>
              <a:t>2000</a:t>
            </a:r>
          </a:p>
        </p:txBody>
      </p:sp>
      <p:sp>
        <p:nvSpPr>
          <p:cNvPr id="19514" name="Rectangle 58"/>
          <p:cNvSpPr>
            <a:spLocks noChangeAspect="1" noChangeArrowheads="1"/>
          </p:cNvSpPr>
          <p:nvPr/>
        </p:nvSpPr>
        <p:spPr bwMode="auto">
          <a:xfrm>
            <a:off x="1600200" y="838200"/>
            <a:ext cx="39370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0000"/>
                </a:solidFill>
                <a:latin typeface="Arial" charset="0"/>
              </a:rPr>
              <a:t>3000</a:t>
            </a:r>
          </a:p>
        </p:txBody>
      </p:sp>
      <p:sp>
        <p:nvSpPr>
          <p:cNvPr id="19515" name="Rectangle 59"/>
          <p:cNvSpPr>
            <a:spLocks noChangeAspect="1" noChangeArrowheads="1"/>
          </p:cNvSpPr>
          <p:nvPr/>
        </p:nvSpPr>
        <p:spPr bwMode="auto">
          <a:xfrm>
            <a:off x="1998663" y="4797425"/>
            <a:ext cx="984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19516" name="Line 60"/>
          <p:cNvSpPr>
            <a:spLocks noChangeShapeType="1"/>
          </p:cNvSpPr>
          <p:nvPr/>
        </p:nvSpPr>
        <p:spPr bwMode="auto">
          <a:xfrm flipV="1">
            <a:off x="3343275" y="4625975"/>
            <a:ext cx="1588" cy="936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19517" name="Rectangle 61"/>
          <p:cNvSpPr>
            <a:spLocks noChangeAspect="1" noChangeArrowheads="1"/>
          </p:cNvSpPr>
          <p:nvPr/>
        </p:nvSpPr>
        <p:spPr bwMode="auto">
          <a:xfrm>
            <a:off x="3248025" y="4791075"/>
            <a:ext cx="195263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0000"/>
                </a:solidFill>
                <a:latin typeface="Arial" charset="0"/>
              </a:rPr>
              <a:t>10</a:t>
            </a:r>
          </a:p>
        </p:txBody>
      </p:sp>
      <p:sp>
        <p:nvSpPr>
          <p:cNvPr id="19518" name="Line 62"/>
          <p:cNvSpPr>
            <a:spLocks noChangeShapeType="1"/>
          </p:cNvSpPr>
          <p:nvPr/>
        </p:nvSpPr>
        <p:spPr bwMode="auto">
          <a:xfrm flipV="1">
            <a:off x="4632325" y="4625975"/>
            <a:ext cx="1588" cy="936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19519" name="Rectangle 63"/>
          <p:cNvSpPr>
            <a:spLocks noChangeAspect="1" noChangeArrowheads="1"/>
          </p:cNvSpPr>
          <p:nvPr/>
        </p:nvSpPr>
        <p:spPr bwMode="auto">
          <a:xfrm>
            <a:off x="4533900" y="4791075"/>
            <a:ext cx="1968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0000"/>
                </a:solidFill>
                <a:latin typeface="Arial" charset="0"/>
              </a:rPr>
              <a:t>20</a:t>
            </a:r>
          </a:p>
        </p:txBody>
      </p:sp>
      <p:sp>
        <p:nvSpPr>
          <p:cNvPr id="19520" name="Line 64"/>
          <p:cNvSpPr>
            <a:spLocks noChangeShapeType="1"/>
          </p:cNvSpPr>
          <p:nvPr/>
        </p:nvSpPr>
        <p:spPr bwMode="auto">
          <a:xfrm flipV="1">
            <a:off x="5919788" y="4625975"/>
            <a:ext cx="1587" cy="936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19521" name="Rectangle 65"/>
          <p:cNvSpPr>
            <a:spLocks noChangeAspect="1" noChangeArrowheads="1"/>
          </p:cNvSpPr>
          <p:nvPr/>
        </p:nvSpPr>
        <p:spPr bwMode="auto">
          <a:xfrm>
            <a:off x="5821363" y="4791075"/>
            <a:ext cx="1968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0000"/>
                </a:solidFill>
                <a:latin typeface="Arial" charset="0"/>
              </a:rPr>
              <a:t>30</a:t>
            </a:r>
          </a:p>
        </p:txBody>
      </p:sp>
      <p:sp>
        <p:nvSpPr>
          <p:cNvPr id="19522" name="Line 66"/>
          <p:cNvSpPr>
            <a:spLocks noChangeShapeType="1"/>
          </p:cNvSpPr>
          <p:nvPr/>
        </p:nvSpPr>
        <p:spPr bwMode="auto">
          <a:xfrm flipV="1">
            <a:off x="7202488" y="4625975"/>
            <a:ext cx="1587" cy="936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19523" name="Rectangle 67"/>
          <p:cNvSpPr>
            <a:spLocks noChangeAspect="1" noChangeArrowheads="1"/>
          </p:cNvSpPr>
          <p:nvPr/>
        </p:nvSpPr>
        <p:spPr bwMode="auto">
          <a:xfrm>
            <a:off x="7102475" y="4791075"/>
            <a:ext cx="1968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0000"/>
                </a:solidFill>
                <a:latin typeface="Arial" charset="0"/>
              </a:rPr>
              <a:t>40</a:t>
            </a:r>
          </a:p>
        </p:txBody>
      </p:sp>
      <p:sp>
        <p:nvSpPr>
          <p:cNvPr id="19524" name="Rectangle 68"/>
          <p:cNvSpPr>
            <a:spLocks noChangeAspect="1" noChangeArrowheads="1"/>
          </p:cNvSpPr>
          <p:nvPr/>
        </p:nvSpPr>
        <p:spPr bwMode="auto">
          <a:xfrm>
            <a:off x="1870075" y="4598988"/>
            <a:ext cx="98425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0000"/>
                </a:solidFill>
                <a:latin typeface="Arial" charset="0"/>
              </a:rPr>
              <a:t>0</a:t>
            </a:r>
          </a:p>
        </p:txBody>
      </p:sp>
      <p:sp>
        <p:nvSpPr>
          <p:cNvPr id="19525" name="Rectangle 69"/>
          <p:cNvSpPr>
            <a:spLocks noChangeArrowheads="1"/>
          </p:cNvSpPr>
          <p:nvPr/>
        </p:nvSpPr>
        <p:spPr bwMode="auto">
          <a:xfrm rot="-21600000">
            <a:off x="6599238" y="3517900"/>
            <a:ext cx="163036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smtClean="0">
                <a:solidFill>
                  <a:srgbClr val="000000"/>
                </a:solidFill>
                <a:latin typeface="Arial" charset="0"/>
              </a:rPr>
              <a:t>Belgrade, Yugoslavia 3</a:t>
            </a:r>
          </a:p>
        </p:txBody>
      </p:sp>
      <p:sp>
        <p:nvSpPr>
          <p:cNvPr id="19526" name="Rectangle 70"/>
          <p:cNvSpPr>
            <a:spLocks noChangeArrowheads="1"/>
          </p:cNvSpPr>
          <p:nvPr/>
        </p:nvSpPr>
        <p:spPr bwMode="auto">
          <a:xfrm rot="-21600000">
            <a:off x="5257800" y="3886200"/>
            <a:ext cx="9906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smtClean="0">
                <a:solidFill>
                  <a:srgbClr val="000000"/>
                </a:solidFill>
                <a:latin typeface="Arial" charset="0"/>
              </a:rPr>
              <a:t>Yugoslavia 2</a:t>
            </a:r>
          </a:p>
        </p:txBody>
      </p:sp>
      <p:sp>
        <p:nvSpPr>
          <p:cNvPr id="19527" name="Rectangle 71"/>
          <p:cNvSpPr>
            <a:spLocks noChangeArrowheads="1"/>
          </p:cNvSpPr>
          <p:nvPr/>
        </p:nvSpPr>
        <p:spPr bwMode="auto">
          <a:xfrm rot="-21600000">
            <a:off x="2743200" y="3962400"/>
            <a:ext cx="6985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smtClean="0">
                <a:solidFill>
                  <a:srgbClr val="000000"/>
                </a:solidFill>
                <a:latin typeface="Arial" charset="0"/>
              </a:rPr>
              <a:t>Japan 1</a:t>
            </a:r>
          </a:p>
        </p:txBody>
      </p:sp>
      <p:sp>
        <p:nvSpPr>
          <p:cNvPr id="19528" name="Rectangle 72"/>
          <p:cNvSpPr>
            <a:spLocks noChangeArrowheads="1"/>
          </p:cNvSpPr>
          <p:nvPr/>
        </p:nvSpPr>
        <p:spPr bwMode="auto">
          <a:xfrm rot="-21600000">
            <a:off x="6700838" y="993775"/>
            <a:ext cx="7620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smtClean="0">
                <a:solidFill>
                  <a:srgbClr val="000000"/>
                </a:solidFill>
                <a:latin typeface="Arial" charset="0"/>
              </a:rPr>
              <a:t>east Finland</a:t>
            </a:r>
          </a:p>
        </p:txBody>
      </p:sp>
      <p:sp>
        <p:nvSpPr>
          <p:cNvPr id="19529" name="Rectangle 73"/>
          <p:cNvSpPr>
            <a:spLocks noChangeArrowheads="1"/>
          </p:cNvSpPr>
          <p:nvPr/>
        </p:nvSpPr>
        <p:spPr bwMode="auto">
          <a:xfrm rot="-21600000">
            <a:off x="6751638" y="4343400"/>
            <a:ext cx="5461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smtClean="0">
                <a:solidFill>
                  <a:srgbClr val="000000"/>
                </a:solidFill>
                <a:latin typeface="Arial" charset="0"/>
              </a:rPr>
              <a:t>Crete</a:t>
            </a:r>
          </a:p>
        </p:txBody>
      </p:sp>
      <p:sp>
        <p:nvSpPr>
          <p:cNvPr id="19530" name="Rectangle 74"/>
          <p:cNvSpPr>
            <a:spLocks noChangeArrowheads="1"/>
          </p:cNvSpPr>
          <p:nvPr/>
        </p:nvSpPr>
        <p:spPr bwMode="auto">
          <a:xfrm rot="-21600000">
            <a:off x="6583363" y="3251200"/>
            <a:ext cx="61277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smtClean="0">
                <a:solidFill>
                  <a:srgbClr val="000000"/>
                </a:solidFill>
                <a:latin typeface="Arial" charset="0"/>
              </a:rPr>
              <a:t>Holland</a:t>
            </a:r>
          </a:p>
        </p:txBody>
      </p:sp>
      <p:sp>
        <p:nvSpPr>
          <p:cNvPr id="19531" name="Rectangle 75"/>
          <p:cNvSpPr>
            <a:spLocks noChangeArrowheads="1"/>
          </p:cNvSpPr>
          <p:nvPr/>
        </p:nvSpPr>
        <p:spPr bwMode="auto">
          <a:xfrm rot="-21600000">
            <a:off x="4724400" y="3429000"/>
            <a:ext cx="86677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smtClean="0">
                <a:solidFill>
                  <a:srgbClr val="000000"/>
                </a:solidFill>
                <a:latin typeface="Arial" charset="0"/>
              </a:rPr>
              <a:t>Italy 2</a:t>
            </a:r>
          </a:p>
        </p:txBody>
      </p:sp>
      <p:sp>
        <p:nvSpPr>
          <p:cNvPr id="19532" name="Rectangle 76"/>
          <p:cNvSpPr>
            <a:spLocks noChangeArrowheads="1"/>
          </p:cNvSpPr>
          <p:nvPr/>
        </p:nvSpPr>
        <p:spPr bwMode="auto">
          <a:xfrm rot="-21600000">
            <a:off x="6865938" y="3771900"/>
            <a:ext cx="906462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smtClean="0">
                <a:solidFill>
                  <a:srgbClr val="000000"/>
                </a:solidFill>
                <a:latin typeface="Arial" charset="0"/>
              </a:rPr>
              <a:t>Yugoslavia 4</a:t>
            </a:r>
          </a:p>
        </p:txBody>
      </p:sp>
      <p:sp>
        <p:nvSpPr>
          <p:cNvPr id="19533" name="Rectangle 77"/>
          <p:cNvSpPr>
            <a:spLocks noChangeArrowheads="1"/>
          </p:cNvSpPr>
          <p:nvPr/>
        </p:nvSpPr>
        <p:spPr bwMode="auto">
          <a:xfrm rot="-21600000">
            <a:off x="4287838" y="4051300"/>
            <a:ext cx="9779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smtClean="0">
                <a:solidFill>
                  <a:srgbClr val="000000"/>
                </a:solidFill>
                <a:latin typeface="Arial" charset="0"/>
              </a:rPr>
              <a:t>Yugoslavia 1</a:t>
            </a:r>
          </a:p>
        </p:txBody>
      </p:sp>
      <p:sp>
        <p:nvSpPr>
          <p:cNvPr id="19534" name="Rectangle 78"/>
          <p:cNvSpPr>
            <a:spLocks noChangeArrowheads="1"/>
          </p:cNvSpPr>
          <p:nvPr/>
        </p:nvSpPr>
        <p:spPr bwMode="auto">
          <a:xfrm rot="-21600000">
            <a:off x="6383338" y="3984625"/>
            <a:ext cx="63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smtClean="0">
                <a:solidFill>
                  <a:srgbClr val="000000"/>
                </a:solidFill>
                <a:latin typeface="Arial" charset="0"/>
              </a:rPr>
              <a:t>Slavonia</a:t>
            </a:r>
          </a:p>
        </p:txBody>
      </p:sp>
      <p:sp>
        <p:nvSpPr>
          <p:cNvPr id="19535" name="Rectangle 79"/>
          <p:cNvSpPr>
            <a:spLocks noChangeArrowheads="1"/>
          </p:cNvSpPr>
          <p:nvPr/>
        </p:nvSpPr>
        <p:spPr bwMode="auto">
          <a:xfrm rot="-21600000">
            <a:off x="5410200" y="3657600"/>
            <a:ext cx="95567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smtClean="0">
                <a:solidFill>
                  <a:srgbClr val="000000"/>
                </a:solidFill>
                <a:latin typeface="Arial" charset="0"/>
              </a:rPr>
              <a:t>Italy 3</a:t>
            </a:r>
          </a:p>
        </p:txBody>
      </p:sp>
      <p:sp>
        <p:nvSpPr>
          <p:cNvPr id="19536" name="Rectangle 80"/>
          <p:cNvSpPr>
            <a:spLocks noChangeArrowheads="1"/>
          </p:cNvSpPr>
          <p:nvPr/>
        </p:nvSpPr>
        <p:spPr bwMode="auto">
          <a:xfrm rot="-21600000">
            <a:off x="3048000" y="4267200"/>
            <a:ext cx="889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smtClean="0">
                <a:solidFill>
                  <a:srgbClr val="000000"/>
                </a:solidFill>
                <a:latin typeface="Arial" charset="0"/>
              </a:rPr>
              <a:t>Japan 2</a:t>
            </a:r>
          </a:p>
        </p:txBody>
      </p:sp>
      <p:sp>
        <p:nvSpPr>
          <p:cNvPr id="19537" name="Rectangle 81"/>
          <p:cNvSpPr>
            <a:spLocks noChangeArrowheads="1"/>
          </p:cNvSpPr>
          <p:nvPr/>
        </p:nvSpPr>
        <p:spPr bwMode="auto">
          <a:xfrm rot="-21600000">
            <a:off x="6096000" y="2667000"/>
            <a:ext cx="56197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smtClean="0">
                <a:solidFill>
                  <a:srgbClr val="000000"/>
                </a:solidFill>
                <a:latin typeface="Arial" charset="0"/>
              </a:rPr>
              <a:t>West Finland</a:t>
            </a:r>
          </a:p>
        </p:txBody>
      </p:sp>
      <p:sp>
        <p:nvSpPr>
          <p:cNvPr id="19538" name="Rectangle 82"/>
          <p:cNvSpPr>
            <a:spLocks noChangeArrowheads="1"/>
          </p:cNvSpPr>
          <p:nvPr/>
        </p:nvSpPr>
        <p:spPr bwMode="auto">
          <a:xfrm rot="-21600000">
            <a:off x="5029200" y="3200400"/>
            <a:ext cx="8001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smtClean="0">
                <a:solidFill>
                  <a:srgbClr val="000000"/>
                </a:solidFill>
                <a:latin typeface="Arial" charset="0"/>
              </a:rPr>
              <a:t>Italy 1</a:t>
            </a:r>
          </a:p>
        </p:txBody>
      </p:sp>
      <p:sp>
        <p:nvSpPr>
          <p:cNvPr id="19539" name="Rectangle 83"/>
          <p:cNvSpPr>
            <a:spLocks noChangeArrowheads="1"/>
          </p:cNvSpPr>
          <p:nvPr/>
        </p:nvSpPr>
        <p:spPr bwMode="auto">
          <a:xfrm rot="-21600000">
            <a:off x="6116638" y="3416300"/>
            <a:ext cx="5461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900" smtClean="0">
                <a:solidFill>
                  <a:srgbClr val="000000"/>
                </a:solidFill>
                <a:latin typeface="Arial" charset="0"/>
              </a:rPr>
              <a:t>Corfu</a:t>
            </a:r>
          </a:p>
        </p:txBody>
      </p:sp>
      <p:sp>
        <p:nvSpPr>
          <p:cNvPr id="19540" name="Line 84"/>
          <p:cNvSpPr>
            <a:spLocks noChangeShapeType="1"/>
          </p:cNvSpPr>
          <p:nvPr/>
        </p:nvSpPr>
        <p:spPr bwMode="auto">
          <a:xfrm rot="16200000">
            <a:off x="6248400" y="3702050"/>
            <a:ext cx="217488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</a:endParaRPr>
          </a:p>
        </p:txBody>
      </p:sp>
      <p:sp>
        <p:nvSpPr>
          <p:cNvPr id="19541" name="Text Box 85"/>
          <p:cNvSpPr txBox="1">
            <a:spLocks noChangeArrowheads="1"/>
          </p:cNvSpPr>
          <p:nvPr/>
        </p:nvSpPr>
        <p:spPr bwMode="auto">
          <a:xfrm>
            <a:off x="304800" y="6477000"/>
            <a:ext cx="1143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1600" b="1" smtClean="0">
                <a:solidFill>
                  <a:srgbClr val="000000"/>
                </a:solidFill>
                <a:latin typeface="Arial" charset="0"/>
              </a:rPr>
              <a:t>9.005</a:t>
            </a:r>
          </a:p>
        </p:txBody>
      </p:sp>
    </p:spTree>
    <p:extLst>
      <p:ext uri="{BB962C8B-B14F-4D97-AF65-F5344CB8AC3E}">
        <p14:creationId xmlns:p14="http://schemas.microsoft.com/office/powerpoint/2010/main" val="690760487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9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612</Words>
  <Application>Microsoft Office PowerPoint</Application>
  <PresentationFormat>On-screen Show (4:3)</PresentationFormat>
  <Paragraphs>184</Paragraphs>
  <Slides>14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9" baseType="lpstr">
      <vt:lpstr>1_Default Design</vt:lpstr>
      <vt:lpstr>Office Theme</vt:lpstr>
      <vt:lpstr>2_Default Design</vt:lpstr>
      <vt:lpstr>3_Default Design</vt:lpstr>
      <vt:lpstr>4_Default Design</vt:lpstr>
      <vt:lpstr>5_Default Design</vt:lpstr>
      <vt:lpstr>8_Default Design</vt:lpstr>
      <vt:lpstr>9_Default Design</vt:lpstr>
      <vt:lpstr>2_Office Theme</vt:lpstr>
      <vt:lpstr>1_Office Theme</vt:lpstr>
      <vt:lpstr>3_Office Theme</vt:lpstr>
      <vt:lpstr>4_Office Theme</vt:lpstr>
      <vt:lpstr>5_Office Theme</vt:lpstr>
      <vt:lpstr>6_Office Theme</vt:lpstr>
      <vt:lpstr>Chart</vt:lpstr>
      <vt:lpstr>PowerPoint Presentation</vt:lpstr>
      <vt:lpstr>PowerPoint Presentation</vt:lpstr>
      <vt:lpstr>Conclusion from Chowdhury Abstract </vt:lpstr>
      <vt:lpstr>PowerPoint Presentation</vt:lpstr>
      <vt:lpstr>PowerPoint Presentation</vt:lpstr>
      <vt:lpstr>PowerPoint Presentation</vt:lpstr>
      <vt:lpstr>Types of Studies of CHD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HFARMER</dc:creator>
  <cp:lastModifiedBy>Administrator</cp:lastModifiedBy>
  <cp:revision>14</cp:revision>
  <cp:lastPrinted>2014-04-25T15:02:05Z</cp:lastPrinted>
  <dcterms:created xsi:type="dcterms:W3CDTF">2006-08-16T00:00:00Z</dcterms:created>
  <dcterms:modified xsi:type="dcterms:W3CDTF">2014-04-25T16:51:06Z</dcterms:modified>
</cp:coreProperties>
</file>