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706" r:id="rId2"/>
    <p:sldId id="635" r:id="rId3"/>
    <p:sldId id="664" r:id="rId4"/>
    <p:sldId id="689" r:id="rId5"/>
    <p:sldId id="704" r:id="rId6"/>
    <p:sldId id="615" r:id="rId7"/>
    <p:sldId id="618" r:id="rId8"/>
    <p:sldId id="688" r:id="rId9"/>
    <p:sldId id="705" r:id="rId10"/>
    <p:sldId id="702" r:id="rId11"/>
    <p:sldId id="686" r:id="rId12"/>
    <p:sldId id="621" r:id="rId13"/>
  </p:sldIdLst>
  <p:sldSz cx="10287000" cy="6858000" type="35mm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accent2"/>
        </a:solidFill>
        <a:latin typeface="Univers Condensed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D79C"/>
    <a:srgbClr val="F9E697"/>
    <a:srgbClr val="3366FF"/>
    <a:srgbClr val="3333FF"/>
    <a:srgbClr val="99CCFF"/>
    <a:srgbClr val="60A1E2"/>
    <a:srgbClr val="99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0429" autoAdjust="0"/>
  </p:normalViewPr>
  <p:slideViewPr>
    <p:cSldViewPr>
      <p:cViewPr>
        <p:scale>
          <a:sx n="80" d="100"/>
          <a:sy n="80" d="100"/>
        </p:scale>
        <p:origin x="-1302" y="-264"/>
      </p:cViewPr>
      <p:guideLst>
        <p:guide orient="horz" pos="2160"/>
        <p:guide pos="3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UCHEN\Desktop\figure%20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MUCHEN\Desktop\figure%20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1</c:v>
                </c:pt>
                <c:pt idx="1">
                  <c:v>0.71</c:v>
                </c:pt>
                <c:pt idx="2">
                  <c:v>0.69</c:v>
                </c:pt>
                <c:pt idx="3">
                  <c:v>0.66</c:v>
                </c:pt>
                <c:pt idx="4">
                  <c:v>0.71</c:v>
                </c:pt>
                <c:pt idx="5">
                  <c:v>0.6</c:v>
                </c:pt>
                <c:pt idx="6">
                  <c:v>0.5</c:v>
                </c:pt>
                <c:pt idx="7">
                  <c:v>0.52</c:v>
                </c:pt>
                <c:pt idx="8">
                  <c:v>0.41</c:v>
                </c:pt>
                <c:pt idx="9">
                  <c:v>0.41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Sheet1!$B$3:$K$3</c:f>
              <c:numCache>
                <c:formatCode>General</c:formatCode>
                <c:ptCount val="10"/>
                <c:pt idx="0">
                  <c:v>1</c:v>
                </c:pt>
                <c:pt idx="1">
                  <c:v>1.2</c:v>
                </c:pt>
                <c:pt idx="2">
                  <c:v>1.18</c:v>
                </c:pt>
                <c:pt idx="3">
                  <c:v>1.1499999999999999</c:v>
                </c:pt>
                <c:pt idx="4">
                  <c:v>1.25</c:v>
                </c:pt>
                <c:pt idx="5">
                  <c:v>1.0900000000000001</c:v>
                </c:pt>
                <c:pt idx="6">
                  <c:v>0.94</c:v>
                </c:pt>
                <c:pt idx="7">
                  <c:v>0.99</c:v>
                </c:pt>
                <c:pt idx="8">
                  <c:v>0.82</c:v>
                </c:pt>
                <c:pt idx="9">
                  <c:v>0.82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cat>
            <c:numRef>
              <c:f>Sheet1!$B$1:$K$1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Sheet1!$B$4:$K$4</c:f>
              <c:numCache>
                <c:formatCode>General</c:formatCode>
                <c:ptCount val="10"/>
                <c:pt idx="0">
                  <c:v>1</c:v>
                </c:pt>
                <c:pt idx="1">
                  <c:v>0.92</c:v>
                </c:pt>
                <c:pt idx="2">
                  <c:v>0.9</c:v>
                </c:pt>
                <c:pt idx="3">
                  <c:v>0.87</c:v>
                </c:pt>
                <c:pt idx="4">
                  <c:v>0.94</c:v>
                </c:pt>
                <c:pt idx="5">
                  <c:v>0.81</c:v>
                </c:pt>
                <c:pt idx="6">
                  <c:v>0.68</c:v>
                </c:pt>
                <c:pt idx="7">
                  <c:v>0.72</c:v>
                </c:pt>
                <c:pt idx="8">
                  <c:v>0.57999999999999996</c:v>
                </c:pt>
                <c:pt idx="9">
                  <c:v>0.57999999999999996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axId val="90719744"/>
        <c:axId val="90721280"/>
      </c:stockChart>
      <c:catAx>
        <c:axId val="9071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721280"/>
        <c:crosses val="autoZero"/>
        <c:auto val="1"/>
        <c:lblAlgn val="ctr"/>
        <c:lblOffset val="100"/>
        <c:noMultiLvlLbl val="0"/>
      </c:catAx>
      <c:valAx>
        <c:axId val="90721280"/>
        <c:scaling>
          <c:orientation val="minMax"/>
          <c:min val="0.2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Relative Risk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71974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stockChart>
        <c:ser>
          <c:idx val="3"/>
          <c:order val="3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1.07</c:v>
                </c:pt>
                <c:pt idx="1">
                  <c:v>0.8</c:v>
                </c:pt>
                <c:pt idx="2">
                  <c:v>1.08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0.72</c:v>
                </c:pt>
                <c:pt idx="1">
                  <c:v>1.21</c:v>
                </c:pt>
                <c:pt idx="2">
                  <c:v>1.64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0.88</c:v>
                </c:pt>
                <c:pt idx="1">
                  <c:v>0.98</c:v>
                </c:pt>
                <c:pt idx="2">
                  <c:v>1.33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1.1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1.07</c:v>
                </c:pt>
                <c:pt idx="1">
                  <c:v>0.8</c:v>
                </c:pt>
                <c:pt idx="2">
                  <c:v>1.08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sz="12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1.6</a:t>
                    </a:r>
                    <a:endParaRPr lang="en-US" b="1"/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0.72</c:v>
                </c:pt>
                <c:pt idx="1">
                  <c:v>1.21</c:v>
                </c:pt>
                <c:pt idx="2">
                  <c:v>1.64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1.3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Sheet1!$B$1:$D$1</c:f>
              <c:strCache>
                <c:ptCount val="3"/>
                <c:pt idx="0">
                  <c:v>Low-GI</c:v>
                </c:pt>
                <c:pt idx="1">
                  <c:v>Medium-GI</c:v>
                </c:pt>
                <c:pt idx="2">
                  <c:v>High-GI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0.88</c:v>
                </c:pt>
                <c:pt idx="1">
                  <c:v>0.98</c:v>
                </c:pt>
                <c:pt idx="2">
                  <c:v>1.33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19050"/>
          </c:spPr>
        </c:hiLowLines>
        <c:axId val="90839296"/>
        <c:axId val="90853760"/>
      </c:stockChart>
      <c:catAx>
        <c:axId val="90839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>
                    <a:latin typeface="Arial" panose="020B0604020202020204" pitchFamily="34" charset="0"/>
                    <a:cs typeface="Arial" panose="020B0604020202020204" pitchFamily="34" charset="0"/>
                  </a:rPr>
                  <a:t>Tertile</a:t>
                </a:r>
                <a:r>
                  <a:rPr lang="en-US" sz="14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of Glycemic Index</a:t>
                </a:r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853760"/>
        <c:crosses val="autoZero"/>
        <c:auto val="1"/>
        <c:lblAlgn val="ctr"/>
        <c:lblOffset val="100"/>
        <c:noMultiLvlLbl val="0"/>
      </c:catAx>
      <c:valAx>
        <c:axId val="90853760"/>
        <c:scaling>
          <c:orientation val="minMax"/>
          <c:max val="1.8"/>
          <c:min val="0.6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Hazard</a:t>
                </a:r>
                <a:r>
                  <a:rPr lang="en-US" sz="1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Ratio for</a:t>
                </a:r>
              </a:p>
              <a:p>
                <a:pPr>
                  <a:defRPr sz="1400"/>
                </a:pPr>
                <a:r>
                  <a:rPr lang="en-US" sz="1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myocardial infarction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6460905349794198E-2"/>
              <c:y val="0.2125330708661420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83929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7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  <cdr:relSizeAnchor xmlns:cdr="http://schemas.openxmlformats.org/drawingml/2006/chartDrawing">
    <cdr:from>
      <cdr:x>0.3442</cdr:x>
      <cdr:y>0.45278</cdr:y>
    </cdr:from>
    <cdr:to>
      <cdr:x>0.42391</cdr:x>
      <cdr:y>0.51944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447800" y="1242060"/>
          <a:ext cx="335280" cy="182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000"/>
        </a:p>
      </cdr:txBody>
    </cdr:sp>
  </cdr:relSizeAnchor>
  <cdr:relSizeAnchor xmlns:cdr="http://schemas.openxmlformats.org/drawingml/2006/chartDrawing">
    <cdr:from>
      <cdr:x>0.13095</cdr:x>
      <cdr:y>0.32076</cdr:y>
    </cdr:from>
    <cdr:to>
      <cdr:x>0.99681</cdr:x>
      <cdr:y>0.32076</cdr:y>
    </cdr:to>
    <cdr:cxnSp macro="">
      <cdr:nvCxnSpPr>
        <cdr:cNvPr id="9" name="直接连接符 3"/>
        <cdr:cNvCxnSpPr/>
      </cdr:nvCxnSpPr>
      <cdr:spPr>
        <a:xfrm xmlns:a="http://schemas.openxmlformats.org/drawingml/2006/main">
          <a:off x="838200" y="1295409"/>
          <a:ext cx="554215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 sz="12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 sz="12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 sz="12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7" name="直接连接符 2"/>
        <cdr:cNvSpPr/>
      </cdr:nvSpPr>
      <cdr:spPr>
        <a:xfrm xmlns:a="http://schemas.openxmlformats.org/drawingml/2006/main">
          <a:off x="-4213860" y="-1021080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 sz="12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0.3442</cdr:x>
      <cdr:y>0.45278</cdr:y>
    </cdr:from>
    <cdr:to>
      <cdr:x>0.42391</cdr:x>
      <cdr:y>0.51944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447800" y="1242060"/>
          <a:ext cx="335280" cy="182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2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0.55319</cdr:x>
      <cdr:y>0.40351</cdr:y>
    </cdr:from>
    <cdr:to>
      <cdr:x>0.67275</cdr:x>
      <cdr:y>0.47295</cdr:y>
    </cdr:to>
    <cdr:sp macro="" textlink="">
      <cdr:nvSpPr>
        <cdr:cNvPr id="9" name="TextBox 6"/>
        <cdr:cNvSpPr txBox="1"/>
      </cdr:nvSpPr>
      <cdr:spPr>
        <a:xfrm xmlns:a="http://schemas.openxmlformats.org/drawingml/2006/main">
          <a:off x="3962400" y="1752600"/>
          <a:ext cx="856384" cy="3016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1.2</a:t>
          </a:r>
        </a:p>
      </cdr:txBody>
    </cdr:sp>
  </cdr:relSizeAnchor>
  <cdr:relSizeAnchor xmlns:cdr="http://schemas.openxmlformats.org/drawingml/2006/chartDrawing">
    <cdr:from>
      <cdr:x>0.55319</cdr:x>
      <cdr:y>0.5614</cdr:y>
    </cdr:from>
    <cdr:to>
      <cdr:x>0.67275</cdr:x>
      <cdr:y>0.63085</cdr:y>
    </cdr:to>
    <cdr:sp macro="" textlink="">
      <cdr:nvSpPr>
        <cdr:cNvPr id="10" name="TextBox 6"/>
        <cdr:cNvSpPr txBox="1"/>
      </cdr:nvSpPr>
      <cdr:spPr>
        <a:xfrm xmlns:a="http://schemas.openxmlformats.org/drawingml/2006/main">
          <a:off x="3962400" y="2438400"/>
          <a:ext cx="856384" cy="3016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1.0</a:t>
          </a:r>
        </a:p>
      </cdr:txBody>
    </cdr:sp>
  </cdr:relSizeAnchor>
  <cdr:relSizeAnchor xmlns:cdr="http://schemas.openxmlformats.org/drawingml/2006/chartDrawing">
    <cdr:from>
      <cdr:x>0.55319</cdr:x>
      <cdr:y>0.66667</cdr:y>
    </cdr:from>
    <cdr:to>
      <cdr:x>0.67276</cdr:x>
      <cdr:y>0.73611</cdr:y>
    </cdr:to>
    <cdr:sp macro="" textlink="">
      <cdr:nvSpPr>
        <cdr:cNvPr id="11" name="TextBox 6"/>
        <cdr:cNvSpPr txBox="1"/>
      </cdr:nvSpPr>
      <cdr:spPr>
        <a:xfrm xmlns:a="http://schemas.openxmlformats.org/drawingml/2006/main">
          <a:off x="3962400" y="2895600"/>
          <a:ext cx="856456" cy="3016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0.8</a:t>
          </a:r>
        </a:p>
      </cdr:txBody>
    </cdr:sp>
  </cdr:relSizeAnchor>
  <cdr:relSizeAnchor xmlns:cdr="http://schemas.openxmlformats.org/drawingml/2006/chartDrawing">
    <cdr:from>
      <cdr:x>0.2766</cdr:x>
      <cdr:y>0.49123</cdr:y>
    </cdr:from>
    <cdr:to>
      <cdr:x>0.39616</cdr:x>
      <cdr:y>0.56067</cdr:y>
    </cdr:to>
    <cdr:sp macro="" textlink="">
      <cdr:nvSpPr>
        <cdr:cNvPr id="12" name="TextBox 6"/>
        <cdr:cNvSpPr txBox="1"/>
      </cdr:nvSpPr>
      <cdr:spPr>
        <a:xfrm xmlns:a="http://schemas.openxmlformats.org/drawingml/2006/main">
          <a:off x="1981200" y="2133600"/>
          <a:ext cx="856421" cy="3016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non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1.1</a:t>
          </a:r>
        </a:p>
      </cdr:txBody>
    </cdr:sp>
  </cdr:relSizeAnchor>
  <cdr:relSizeAnchor xmlns:cdr="http://schemas.openxmlformats.org/drawingml/2006/chartDrawing">
    <cdr:from>
      <cdr:x>0.2766</cdr:x>
      <cdr:y>0.61404</cdr:y>
    </cdr:from>
    <cdr:to>
      <cdr:x>0.39616</cdr:x>
      <cdr:y>0.68348</cdr:y>
    </cdr:to>
    <cdr:sp macro="" textlink="">
      <cdr:nvSpPr>
        <cdr:cNvPr id="13" name="TextBox 7"/>
        <cdr:cNvSpPr txBox="1"/>
      </cdr:nvSpPr>
      <cdr:spPr>
        <a:xfrm xmlns:a="http://schemas.openxmlformats.org/drawingml/2006/main">
          <a:off x="1981200" y="2667000"/>
          <a:ext cx="856421" cy="3016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0.9</a:t>
          </a:r>
        </a:p>
      </cdr:txBody>
    </cdr:sp>
  </cdr:relSizeAnchor>
  <cdr:relSizeAnchor xmlns:cdr="http://schemas.openxmlformats.org/drawingml/2006/chartDrawing">
    <cdr:from>
      <cdr:x>0.2766</cdr:x>
      <cdr:y>0.7193</cdr:y>
    </cdr:from>
    <cdr:to>
      <cdr:x>0.39616</cdr:x>
      <cdr:y>0.78874</cdr:y>
    </cdr:to>
    <cdr:sp macro="" textlink="">
      <cdr:nvSpPr>
        <cdr:cNvPr id="15" name="TextBox 8"/>
        <cdr:cNvSpPr txBox="1"/>
      </cdr:nvSpPr>
      <cdr:spPr>
        <a:xfrm xmlns:a="http://schemas.openxmlformats.org/drawingml/2006/main">
          <a:off x="1981200" y="3124200"/>
          <a:ext cx="856421" cy="3016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0.7</a:t>
          </a:r>
        </a:p>
      </cdr:txBody>
    </cdr:sp>
  </cdr:relSizeAnchor>
  <cdr:relSizeAnchor xmlns:cdr="http://schemas.openxmlformats.org/drawingml/2006/chartDrawing">
    <cdr:from>
      <cdr:x>0.1383</cdr:x>
      <cdr:y>0.57895</cdr:y>
    </cdr:from>
    <cdr:to>
      <cdr:x>0.92553</cdr:x>
      <cdr:y>0.57895</cdr:y>
    </cdr:to>
    <cdr:cxnSp macro="">
      <cdr:nvCxnSpPr>
        <cdr:cNvPr id="16" name="直接连接符 3"/>
        <cdr:cNvCxnSpPr>
          <a:endCxn xmlns:a="http://schemas.openxmlformats.org/drawingml/2006/main" id="17" idx="1"/>
        </cdr:cNvCxnSpPr>
      </cdr:nvCxnSpPr>
      <cdr:spPr>
        <a:xfrm xmlns:a="http://schemas.openxmlformats.org/drawingml/2006/main">
          <a:off x="990600" y="2514600"/>
          <a:ext cx="563880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0.92553</cdr:x>
      <cdr:y>0.54386</cdr:y>
    </cdr:from>
    <cdr:to>
      <cdr:x>1</cdr:x>
      <cdr:y>0.61404</cdr:y>
    </cdr:to>
    <cdr:sp macro="" textlink="">
      <cdr:nvSpPr>
        <cdr:cNvPr id="17" name="TextBox 6"/>
        <cdr:cNvSpPr txBox="1"/>
      </cdr:nvSpPr>
      <cdr:spPr>
        <a:xfrm xmlns:a="http://schemas.openxmlformats.org/drawingml/2006/main">
          <a:off x="6629400" y="2362200"/>
          <a:ext cx="533400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non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HR=1</a:t>
          </a:r>
          <a:endParaRPr lang="en-US" sz="12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0819B5DC-74BC-4E35-A411-3AEBB2C1AD0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267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A4629D2-1F60-4C51-B4DD-6C056D66D59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3172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81BFF521-8FAA-4A38-B845-18167F47AA15}" type="slidenum">
              <a:rPr lang="en-US" altLang="zh-CN" sz="120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en-US" altLang="zh-CN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2013" y="688975"/>
            <a:ext cx="5133975" cy="3424238"/>
          </a:xfrm>
          <a:ln w="12699" cap="flat">
            <a:solidFill>
              <a:schemeClr val="tx1"/>
            </a:solidFill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45377D9B-8ADD-4221-B1AD-AD50C07C44EB}" type="slidenum">
              <a:rPr lang="en-US" altLang="zh-CN" sz="1200">
                <a:solidFill>
                  <a:srgbClr val="000000"/>
                </a:solidFill>
                <a:latin typeface="Times New Roman" pitchFamily="18" charset="0"/>
              </a:rPr>
              <a:pPr/>
              <a:t>5</a:t>
            </a:fld>
            <a:endParaRPr lang="en-US" altLang="zh-CN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45377D9B-8ADD-4221-B1AD-AD50C07C44EB}" type="slidenum">
              <a:rPr lang="en-US" altLang="zh-CN" sz="1200">
                <a:solidFill>
                  <a:schemeClr val="tx1"/>
                </a:solidFill>
                <a:latin typeface="Times New Roman" pitchFamily="18" charset="0"/>
              </a:rPr>
              <a:pPr/>
              <a:t>6</a:t>
            </a:fld>
            <a:endParaRPr lang="en-US" altLang="zh-CN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45377D9B-8ADD-4221-B1AD-AD50C07C44EB}" type="slidenum">
              <a:rPr lang="en-US" altLang="zh-CN" sz="1200">
                <a:solidFill>
                  <a:schemeClr val="tx1"/>
                </a:solidFill>
                <a:latin typeface="Times New Roman" pitchFamily="18" charset="0"/>
              </a:rPr>
              <a:pPr/>
              <a:t>7</a:t>
            </a:fld>
            <a:endParaRPr lang="en-US" altLang="zh-CN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45377D9B-8ADD-4221-B1AD-AD50C07C44EB}" type="slidenum">
              <a:rPr lang="en-US" altLang="zh-CN" sz="1200">
                <a:solidFill>
                  <a:srgbClr val="000000"/>
                </a:solidFill>
                <a:latin typeface="Times New Roman" pitchFamily="18" charset="0"/>
              </a:rPr>
              <a:pPr/>
              <a:t>8</a:t>
            </a:fld>
            <a:endParaRPr lang="en-US" altLang="zh-CN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EB83B7-E8A5-3F41-8864-A78380B426FB}" type="slidenum">
              <a:rPr lang="en-US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 w="12699"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EB83B7-E8A5-3F41-8864-A78380B426FB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 w="12699"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fld id="{45377D9B-8ADD-4221-B1AD-AD50C07C44EB}" type="slidenum">
              <a:rPr lang="en-US" altLang="zh-CN" sz="1200">
                <a:solidFill>
                  <a:schemeClr val="tx1"/>
                </a:solidFill>
                <a:latin typeface="Times New Roman" pitchFamily="18" charset="0"/>
              </a:rPr>
              <a:pPr/>
              <a:t>12</a:t>
            </a:fld>
            <a:endParaRPr lang="en-US" altLang="zh-CN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1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2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2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7903" y="228600"/>
            <a:ext cx="2187575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6413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33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4" y="228600"/>
            <a:ext cx="875347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4" y="1676400"/>
            <a:ext cx="8753475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408402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4" y="228600"/>
            <a:ext cx="875347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62004" y="1676400"/>
            <a:ext cx="8753475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100271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4" y="228600"/>
            <a:ext cx="875347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762001" y="1676400"/>
            <a:ext cx="4300538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4938" y="1676400"/>
            <a:ext cx="4300538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68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4" y="228600"/>
            <a:ext cx="875347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1" y="1676400"/>
            <a:ext cx="4300538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4938" y="1676400"/>
            <a:ext cx="4300538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73842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9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6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15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1" y="1676400"/>
            <a:ext cx="430053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4938" y="1676400"/>
            <a:ext cx="430053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3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8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3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90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4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045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29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2" y="228600"/>
            <a:ext cx="8753475" cy="914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2" y="1676400"/>
            <a:ext cx="87534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9E697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rgbClr val="F9E697"/>
        </a:buClr>
        <a:buSzPct val="85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lnSpc>
          <a:spcPct val="110000"/>
        </a:lnSpc>
        <a:spcBef>
          <a:spcPct val="15000"/>
        </a:spcBef>
        <a:spcAft>
          <a:spcPct val="0"/>
        </a:spcAft>
        <a:buClr>
          <a:srgbClr val="F9E697"/>
        </a:buClr>
        <a:buSzPct val="85000"/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1" y="990600"/>
            <a:ext cx="7696200" cy="1524000"/>
          </a:xfrm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en-US" sz="4000" dirty="0">
                <a:solidFill>
                  <a:srgbClr val="FFCC00"/>
                </a:solidFill>
                <a:latin typeface="Times New Roman" pitchFamily="18" charset="0"/>
              </a:rPr>
              <a:t>T</a:t>
            </a:r>
            <a:r>
              <a:rPr lang="en-US" sz="4000" dirty="0" smtClean="0">
                <a:solidFill>
                  <a:srgbClr val="FFCC00"/>
                </a:solidFill>
                <a:latin typeface="Times New Roman" pitchFamily="18" charset="0"/>
              </a:rPr>
              <a:t>ypes of fat and risk of CHD: Epidemiologic Evidence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0" y="2971800"/>
            <a:ext cx="7581900" cy="198438"/>
          </a:xfrm>
        </p:spPr>
        <p:txBody>
          <a:bodyPr lIns="90488" tIns="44450" rIns="90488" bIns="44450"/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tabLst>
                <a:tab pos="4573588" algn="l"/>
              </a:tabLst>
            </a:pPr>
            <a:r>
              <a:rPr lang="en-US" altLang="zh-CN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Frank B. Hu M.D., Ph.D.</a:t>
            </a:r>
            <a:endParaRPr lang="en-US" altLang="zh-CN" sz="2800" b="1" dirty="0" smtClean="0">
              <a:latin typeface="Times New Roman" pitchFamily="18" charset="0"/>
            </a:endParaRPr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1790700" y="4191001"/>
            <a:ext cx="87630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r>
              <a:rPr lang="en-US" altLang="zh-CN" sz="2000">
                <a:solidFill>
                  <a:schemeClr val="tx1"/>
                </a:solidFill>
              </a:rPr>
              <a:t>Professor of Nutrition and Epidemiology</a:t>
            </a:r>
          </a:p>
          <a:p>
            <a:r>
              <a:rPr lang="en-US" altLang="zh-CN" sz="2000">
                <a:solidFill>
                  <a:schemeClr val="tx1"/>
                </a:solidFill>
              </a:rPr>
              <a:t>Harvard School of Public Health</a:t>
            </a:r>
          </a:p>
          <a:p>
            <a:r>
              <a:rPr lang="en-US" altLang="zh-CN" sz="2000">
                <a:solidFill>
                  <a:schemeClr val="tx1"/>
                </a:solidFill>
              </a:rPr>
              <a:t>Professor of Medicine</a:t>
            </a:r>
          </a:p>
          <a:p>
            <a:r>
              <a:rPr lang="en-US" altLang="zh-CN" sz="2000">
                <a:solidFill>
                  <a:schemeClr val="tx1"/>
                </a:solidFill>
              </a:rPr>
              <a:t>Harvard Medical School and Brigham and Women</a:t>
            </a:r>
            <a:r>
              <a:rPr lang="ja-JP" altLang="en-US" sz="2000">
                <a:solidFill>
                  <a:schemeClr val="tx1"/>
                </a:solidFill>
              </a:rPr>
              <a:t>’</a:t>
            </a:r>
            <a:r>
              <a:rPr lang="en-US" altLang="ja-JP" sz="2000">
                <a:solidFill>
                  <a:schemeClr val="tx1"/>
                </a:solidFill>
              </a:rPr>
              <a:t>s Hospital</a:t>
            </a:r>
          </a:p>
          <a:p>
            <a:r>
              <a:rPr lang="en-US" altLang="zh-CN" sz="2000">
                <a:solidFill>
                  <a:schemeClr val="tx1"/>
                </a:solidFill>
              </a:rPr>
              <a:t>Director, Boston Obesity Research Center Epidemiology/Genetics Core</a:t>
            </a:r>
          </a:p>
          <a:p>
            <a:pPr>
              <a:spcBef>
                <a:spcPct val="50000"/>
              </a:spcBef>
            </a:pPr>
            <a:endParaRPr lang="en-US" altLang="zh-CN" sz="2000"/>
          </a:p>
        </p:txBody>
      </p:sp>
    </p:spTree>
    <p:extLst>
      <p:ext uri="{BB962C8B-B14F-4D97-AF65-F5344CB8AC3E}">
        <p14:creationId xmlns:p14="http://schemas.microsoft.com/office/powerpoint/2010/main" val="3764492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28600"/>
            <a:ext cx="9258300" cy="1143000"/>
          </a:xfrm>
          <a:noFill/>
          <a:ln/>
        </p:spPr>
        <p:txBody>
          <a:bodyPr lIns="90488" tIns="44450" rIns="90488" bIns="44450"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Multivariate RRs of CHD According to Quintiles of Saturated Fat Intake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77050" y="632525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Hu et al. AJCN 1999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46240"/>
              </p:ext>
            </p:extLst>
          </p:nvPr>
        </p:nvGraphicFramePr>
        <p:xfrm>
          <a:off x="723901" y="1752600"/>
          <a:ext cx="8763001" cy="335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3636"/>
                <a:gridCol w="1066410"/>
                <a:gridCol w="1066410"/>
                <a:gridCol w="1066410"/>
                <a:gridCol w="1066410"/>
                <a:gridCol w="1244145"/>
                <a:gridCol w="1669580"/>
              </a:tblGrid>
              <a:tr h="370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Q5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for trend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5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4:0-10:0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0.78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5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12:0+14:0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5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5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78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 of </a:t>
                      </a:r>
                      <a:endParaRPr lang="en-US" sz="2000" b="1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12:0-18:0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" y="533400"/>
            <a:ext cx="9331325" cy="914400"/>
          </a:xfrm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sz="2600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RRs for coronary outcomes in the prospective cohort studies of circulating omega-3 polyunsaturated fatty acids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1" y="2057400"/>
            <a:ext cx="931340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1" y="1828799"/>
            <a:ext cx="9296400" cy="23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6438900" y="6290204"/>
            <a:ext cx="3692525" cy="33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 err="1" smtClean="0">
                <a:solidFill>
                  <a:srgbClr val="FFFFFF"/>
                </a:solidFill>
                <a:latin typeface="Times New Roman" pitchFamily="18" charset="0"/>
              </a:rPr>
              <a:t>Chowhury</a:t>
            </a:r>
            <a:r>
              <a:rPr lang="en-US" altLang="zh-CN" sz="1600" dirty="0" smtClean="0">
                <a:solidFill>
                  <a:srgbClr val="FFFFFF"/>
                </a:solidFill>
                <a:latin typeface="Times New Roman" pitchFamily="18" charset="0"/>
              </a:rPr>
              <a:t> R, </a:t>
            </a:r>
            <a:r>
              <a:rPr lang="en-US" altLang="zh-CN" sz="1600" dirty="0">
                <a:solidFill>
                  <a:srgbClr val="FFFFFF"/>
                </a:solidFill>
                <a:latin typeface="Times New Roman" pitchFamily="18" charset="0"/>
              </a:rPr>
              <a:t>et al</a:t>
            </a:r>
            <a:r>
              <a:rPr lang="en-US" altLang="zh-CN" sz="1600" dirty="0" smtClean="0">
                <a:solidFill>
                  <a:srgbClr val="FFFFFF"/>
                </a:solidFill>
                <a:latin typeface="Times New Roman" pitchFamily="18" charset="0"/>
              </a:rPr>
              <a:t>. </a:t>
            </a:r>
            <a:r>
              <a:rPr lang="en-US" altLang="zh-CN" sz="1600" i="1" dirty="0" smtClean="0">
                <a:solidFill>
                  <a:srgbClr val="FFFFFF"/>
                </a:solidFill>
                <a:latin typeface="Times New Roman" pitchFamily="18" charset="0"/>
              </a:rPr>
              <a:t>Ann Intern Med</a:t>
            </a:r>
            <a:r>
              <a:rPr lang="en-US" altLang="zh-CN" sz="1600" dirty="0" smtClean="0">
                <a:solidFill>
                  <a:srgbClr val="FFFFFF"/>
                </a:solidFill>
                <a:latin typeface="Times New Roman" pitchFamily="18" charset="0"/>
              </a:rPr>
              <a:t> 2014</a:t>
            </a:r>
            <a:endParaRPr lang="en-US" altLang="zh-CN" sz="16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647700" y="2819400"/>
            <a:ext cx="9220200" cy="9906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FFFF"/>
              </a:solidFill>
              <a:latin typeface="Univers Condensed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1" y="38100"/>
            <a:ext cx="8753475" cy="609600"/>
          </a:xfrm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3900" y="762000"/>
            <a:ext cx="9144000" cy="4724400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populations who consume a Western diet, the replacement of 1% of energy from SFAs with PUFAs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 associated with a 2-3% reduction 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incidence.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clear benefit of substituting carbohydrates for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SFAs, but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might be a benefit if the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carb has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low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GI.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Insufficient evidence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effect on CHD risk of replacing SFAs with MUFAs,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available data on MUFAs are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confounded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food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sources of MUFAs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dairy and meats) in Western dietary patterns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Dietary recommendations should be food-based: replacing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igh SFA foods such as red/processed meats and butter with vegetable oils (high in MUFA/PUFA), nuts/seeds, legumes, and whole grains </a:t>
            </a:r>
          </a:p>
        </p:txBody>
      </p:sp>
    </p:spTree>
    <p:extLst>
      <p:ext uri="{BB962C8B-B14F-4D97-AF65-F5344CB8AC3E}">
        <p14:creationId xmlns:p14="http://schemas.microsoft.com/office/powerpoint/2010/main" val="19247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Text Box 2"/>
          <p:cNvSpPr txBox="1">
            <a:spLocks noChangeArrowheads="1"/>
          </p:cNvSpPr>
          <p:nvPr/>
        </p:nvSpPr>
        <p:spPr bwMode="auto">
          <a:xfrm>
            <a:off x="5524500" y="6248400"/>
            <a:ext cx="47656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Hu FB, et al. New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Engl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J Med 1997</a:t>
            </a:r>
          </a:p>
        </p:txBody>
      </p:sp>
      <p:sp>
        <p:nvSpPr>
          <p:cNvPr id="787459" name="Text Box 3"/>
          <p:cNvSpPr txBox="1">
            <a:spLocks noChangeArrowheads="1"/>
          </p:cNvSpPr>
          <p:nvPr/>
        </p:nvSpPr>
        <p:spPr bwMode="auto">
          <a:xfrm>
            <a:off x="1768475" y="304800"/>
            <a:ext cx="6858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Types of Fat and Incidence of CHD</a:t>
            </a:r>
            <a:br>
              <a:rPr lang="en-US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600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(Nurses</a:t>
            </a:r>
            <a:r>
              <a:rPr lang="ja-JP" altLang="en-US" sz="2600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600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 Health Study)</a:t>
            </a:r>
          </a:p>
        </p:txBody>
      </p:sp>
      <p:sp>
        <p:nvSpPr>
          <p:cNvPr id="787460" name="Line 4"/>
          <p:cNvSpPr>
            <a:spLocks noChangeShapeType="1"/>
          </p:cNvSpPr>
          <p:nvPr/>
        </p:nvSpPr>
        <p:spPr bwMode="auto">
          <a:xfrm>
            <a:off x="600075" y="1295400"/>
            <a:ext cx="9194801" cy="1588"/>
          </a:xfrm>
          <a:prstGeom prst="line">
            <a:avLst/>
          </a:prstGeom>
          <a:noFill/>
          <a:ln w="63500" cmpd="thinThick">
            <a:solidFill>
              <a:srgbClr val="FF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6378D3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7461" name="Line 5"/>
          <p:cNvSpPr>
            <a:spLocks noChangeShapeType="1"/>
          </p:cNvSpPr>
          <p:nvPr/>
        </p:nvSpPr>
        <p:spPr bwMode="auto">
          <a:xfrm>
            <a:off x="600075" y="6019800"/>
            <a:ext cx="9194801" cy="1588"/>
          </a:xfrm>
          <a:prstGeom prst="line">
            <a:avLst/>
          </a:prstGeom>
          <a:noFill/>
          <a:ln w="63500" cmpd="thinThick">
            <a:solidFill>
              <a:srgbClr val="FF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6378D3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791371" y="1524000"/>
            <a:ext cx="8835230" cy="4148138"/>
            <a:chOff x="443" y="960"/>
            <a:chExt cx="4947" cy="2613"/>
          </a:xfrm>
        </p:grpSpPr>
        <p:sp>
          <p:nvSpPr>
            <p:cNvPr id="787463" name="Line 7"/>
            <p:cNvSpPr>
              <a:spLocks noChangeShapeType="1"/>
            </p:cNvSpPr>
            <p:nvPr/>
          </p:nvSpPr>
          <p:spPr bwMode="auto">
            <a:xfrm>
              <a:off x="1118" y="990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64" name="Text Box 8"/>
            <p:cNvSpPr txBox="1">
              <a:spLocks noChangeArrowheads="1"/>
            </p:cNvSpPr>
            <p:nvPr/>
          </p:nvSpPr>
          <p:spPr bwMode="auto">
            <a:xfrm>
              <a:off x="668" y="960"/>
              <a:ext cx="480" cy="25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>
                  <a:solidFill>
                    <a:srgbClr val="FFFFFF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100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80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60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40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20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  </a:t>
              </a: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-20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-40</a:t>
              </a:r>
            </a:p>
          </p:txBody>
        </p:sp>
        <p:sp>
          <p:nvSpPr>
            <p:cNvPr id="787465" name="Line 9"/>
            <p:cNvSpPr>
              <a:spLocks noChangeShapeType="1"/>
            </p:cNvSpPr>
            <p:nvPr/>
          </p:nvSpPr>
          <p:spPr bwMode="auto">
            <a:xfrm>
              <a:off x="1109" y="2766"/>
              <a:ext cx="355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66" name="Text Box 10"/>
            <p:cNvSpPr txBox="1">
              <a:spLocks noChangeArrowheads="1"/>
            </p:cNvSpPr>
            <p:nvPr/>
          </p:nvSpPr>
          <p:spPr bwMode="auto">
            <a:xfrm>
              <a:off x="2174" y="1134"/>
              <a:ext cx="5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Trans</a:t>
              </a:r>
            </a:p>
          </p:txBody>
        </p:sp>
        <p:sp>
          <p:nvSpPr>
            <p:cNvPr id="787467" name="Text Box 11"/>
            <p:cNvSpPr txBox="1">
              <a:spLocks noChangeArrowheads="1"/>
            </p:cNvSpPr>
            <p:nvPr/>
          </p:nvSpPr>
          <p:spPr bwMode="auto">
            <a:xfrm>
              <a:off x="4478" y="2286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Sat</a:t>
              </a:r>
            </a:p>
          </p:txBody>
        </p:sp>
        <p:sp>
          <p:nvSpPr>
            <p:cNvPr id="787468" name="Text Box 12"/>
            <p:cNvSpPr txBox="1">
              <a:spLocks noChangeArrowheads="1"/>
            </p:cNvSpPr>
            <p:nvPr/>
          </p:nvSpPr>
          <p:spPr bwMode="auto">
            <a:xfrm>
              <a:off x="4526" y="3006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Mono</a:t>
              </a:r>
            </a:p>
          </p:txBody>
        </p:sp>
        <p:sp>
          <p:nvSpPr>
            <p:cNvPr id="787469" name="Text Box 13"/>
            <p:cNvSpPr txBox="1">
              <a:spLocks noChangeArrowheads="1"/>
            </p:cNvSpPr>
            <p:nvPr/>
          </p:nvSpPr>
          <p:spPr bwMode="auto">
            <a:xfrm>
              <a:off x="4526" y="3342"/>
              <a:ext cx="8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Poly</a:t>
              </a:r>
            </a:p>
          </p:txBody>
        </p:sp>
        <p:sp>
          <p:nvSpPr>
            <p:cNvPr id="787470" name="Text Box 14"/>
            <p:cNvSpPr txBox="1">
              <a:spLocks noChangeArrowheads="1"/>
            </p:cNvSpPr>
            <p:nvPr/>
          </p:nvSpPr>
          <p:spPr bwMode="auto">
            <a:xfrm rot="16200000">
              <a:off x="-197" y="2014"/>
              <a:ext cx="1488" cy="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% Change in CHD</a:t>
              </a:r>
            </a:p>
          </p:txBody>
        </p:sp>
        <p:sp>
          <p:nvSpPr>
            <p:cNvPr id="787471" name="Line 15"/>
            <p:cNvSpPr>
              <a:spLocks noChangeShapeType="1"/>
            </p:cNvSpPr>
            <p:nvPr/>
          </p:nvSpPr>
          <p:spPr bwMode="auto">
            <a:xfrm flipH="1">
              <a:off x="1070" y="108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2" name="Line 16"/>
            <p:cNvSpPr>
              <a:spLocks noChangeShapeType="1"/>
            </p:cNvSpPr>
            <p:nvPr/>
          </p:nvSpPr>
          <p:spPr bwMode="auto">
            <a:xfrm flipH="1">
              <a:off x="1070" y="137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3" name="Line 17"/>
            <p:cNvSpPr>
              <a:spLocks noChangeShapeType="1"/>
            </p:cNvSpPr>
            <p:nvPr/>
          </p:nvSpPr>
          <p:spPr bwMode="auto">
            <a:xfrm flipH="1">
              <a:off x="1070" y="171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4" name="Line 18"/>
            <p:cNvSpPr>
              <a:spLocks noChangeShapeType="1"/>
            </p:cNvSpPr>
            <p:nvPr/>
          </p:nvSpPr>
          <p:spPr bwMode="auto">
            <a:xfrm flipH="1">
              <a:off x="1070" y="209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5" name="Line 19"/>
            <p:cNvSpPr>
              <a:spLocks noChangeShapeType="1"/>
            </p:cNvSpPr>
            <p:nvPr/>
          </p:nvSpPr>
          <p:spPr bwMode="auto">
            <a:xfrm flipH="1">
              <a:off x="1070" y="243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6" name="Line 20"/>
            <p:cNvSpPr>
              <a:spLocks noChangeShapeType="1"/>
            </p:cNvSpPr>
            <p:nvPr/>
          </p:nvSpPr>
          <p:spPr bwMode="auto">
            <a:xfrm flipH="1">
              <a:off x="1070" y="276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7" name="Line 21"/>
            <p:cNvSpPr>
              <a:spLocks noChangeShapeType="1"/>
            </p:cNvSpPr>
            <p:nvPr/>
          </p:nvSpPr>
          <p:spPr bwMode="auto">
            <a:xfrm flipH="1">
              <a:off x="1070" y="300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8" name="Line 22"/>
            <p:cNvSpPr>
              <a:spLocks noChangeShapeType="1"/>
            </p:cNvSpPr>
            <p:nvPr/>
          </p:nvSpPr>
          <p:spPr bwMode="auto">
            <a:xfrm rot="16200000" flipH="1">
              <a:off x="1262" y="276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79" name="Line 23"/>
            <p:cNvSpPr>
              <a:spLocks noChangeShapeType="1"/>
            </p:cNvSpPr>
            <p:nvPr/>
          </p:nvSpPr>
          <p:spPr bwMode="auto">
            <a:xfrm rot="5400000" flipH="1">
              <a:off x="4430" y="276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0" name="Line 24"/>
            <p:cNvSpPr>
              <a:spLocks noChangeShapeType="1"/>
            </p:cNvSpPr>
            <p:nvPr/>
          </p:nvSpPr>
          <p:spPr bwMode="auto">
            <a:xfrm rot="16200000" flipH="1">
              <a:off x="3662" y="276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1" name="Line 25"/>
            <p:cNvSpPr>
              <a:spLocks noChangeShapeType="1"/>
            </p:cNvSpPr>
            <p:nvPr/>
          </p:nvSpPr>
          <p:spPr bwMode="auto">
            <a:xfrm flipH="1">
              <a:off x="1070" y="329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2" name="Line 26"/>
            <p:cNvSpPr>
              <a:spLocks noChangeShapeType="1"/>
            </p:cNvSpPr>
            <p:nvPr/>
          </p:nvSpPr>
          <p:spPr bwMode="auto">
            <a:xfrm rot="16200000" flipH="1">
              <a:off x="2126" y="276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3" name="Line 27"/>
            <p:cNvSpPr>
              <a:spLocks noChangeShapeType="1"/>
            </p:cNvSpPr>
            <p:nvPr/>
          </p:nvSpPr>
          <p:spPr bwMode="auto">
            <a:xfrm rot="16200000" flipH="1">
              <a:off x="2894" y="276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4" name="Line 28"/>
            <p:cNvSpPr>
              <a:spLocks noChangeShapeType="1"/>
            </p:cNvSpPr>
            <p:nvPr/>
          </p:nvSpPr>
          <p:spPr bwMode="auto">
            <a:xfrm rot="110847" flipV="1">
              <a:off x="1166" y="1326"/>
              <a:ext cx="1161" cy="144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5" name="Line 29"/>
            <p:cNvSpPr>
              <a:spLocks noChangeShapeType="1"/>
            </p:cNvSpPr>
            <p:nvPr/>
          </p:nvSpPr>
          <p:spPr bwMode="auto">
            <a:xfrm flipV="1">
              <a:off x="1118" y="2478"/>
              <a:ext cx="3360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6" name="Line 30"/>
            <p:cNvSpPr>
              <a:spLocks noChangeShapeType="1"/>
            </p:cNvSpPr>
            <p:nvPr/>
          </p:nvSpPr>
          <p:spPr bwMode="auto">
            <a:xfrm>
              <a:off x="1118" y="2766"/>
              <a:ext cx="3360" cy="336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7" name="Line 31"/>
            <p:cNvSpPr>
              <a:spLocks noChangeShapeType="1"/>
            </p:cNvSpPr>
            <p:nvPr/>
          </p:nvSpPr>
          <p:spPr bwMode="auto">
            <a:xfrm>
              <a:off x="1118" y="2766"/>
              <a:ext cx="3360" cy="576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 sz="2400">
                <a:solidFill>
                  <a:srgbClr val="6378D3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87488" name="Text Box 32"/>
            <p:cNvSpPr txBox="1">
              <a:spLocks noChangeArrowheads="1"/>
            </p:cNvSpPr>
            <p:nvPr/>
          </p:nvSpPr>
          <p:spPr bwMode="auto">
            <a:xfrm>
              <a:off x="1118" y="2526"/>
              <a:ext cx="37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FFFFFF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1%E	        2%E              3%E             4%E              5%E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304800"/>
            <a:ext cx="7772400" cy="1143000"/>
          </a:xfrm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kern="1200" dirty="0" err="1">
                <a:solidFill>
                  <a:srgbClr val="FFFF00"/>
                </a:solidFill>
                <a:latin typeface="Arial" charset="0"/>
                <a:ea typeface="ＭＳ Ｐゴシック" charset="0"/>
              </a:rPr>
              <a:t>Isocaloric</a:t>
            </a: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 substitution” of macronutrients and Risk of CHD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371600" y="1447800"/>
            <a:ext cx="797242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/>
          <a:lstStyle/>
          <a:p>
            <a:endParaRPr lang="en-US">
              <a:ln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904059" y="1660525"/>
            <a:ext cx="5030987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5852518" y="1716088"/>
            <a:ext cx="566142" cy="227012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418659" y="2070100"/>
            <a:ext cx="692944" cy="211138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418659" y="2409828"/>
            <a:ext cx="1887737" cy="225425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475684" y="2762253"/>
            <a:ext cx="942975" cy="227013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847034" y="3116266"/>
            <a:ext cx="1571625" cy="225425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098852" y="3470275"/>
            <a:ext cx="1319807" cy="211138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689872" y="3808413"/>
            <a:ext cx="1728788" cy="227012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4595218" y="4162426"/>
            <a:ext cx="1823442" cy="227013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4657727" y="4516441"/>
            <a:ext cx="1760934" cy="211137"/>
          </a:xfrm>
          <a:prstGeom prst="rect">
            <a:avLst/>
          </a:prstGeom>
          <a:solidFill>
            <a:srgbClr val="9999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5852518" y="1816100"/>
            <a:ext cx="692944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6545463" y="1773238"/>
            <a:ext cx="1785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7111603" y="2168525"/>
            <a:ext cx="942975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8054579" y="2127250"/>
            <a:ext cx="1787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8306396" y="2522541"/>
            <a:ext cx="628650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8935048" y="2479678"/>
            <a:ext cx="1785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5475684" y="2862266"/>
            <a:ext cx="942975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6418659" y="2819400"/>
            <a:ext cx="1787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4847034" y="3228975"/>
            <a:ext cx="785813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5632848" y="3187700"/>
            <a:ext cx="1787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5098852" y="3568700"/>
            <a:ext cx="628650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5727504" y="3525841"/>
            <a:ext cx="1785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4689872" y="3908425"/>
            <a:ext cx="628650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5318523" y="3865563"/>
            <a:ext cx="1787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4595218" y="4275141"/>
            <a:ext cx="566142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5161359" y="4233866"/>
            <a:ext cx="1787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4657727" y="4614866"/>
            <a:ext cx="660797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5318523" y="4572003"/>
            <a:ext cx="1787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>
            <a:off x="5286376" y="1816100"/>
            <a:ext cx="566143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5286376" y="1773238"/>
            <a:ext cx="1787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flipH="1">
            <a:off x="6418659" y="2168525"/>
            <a:ext cx="692944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6418659" y="2127250"/>
            <a:ext cx="1787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flipH="1">
            <a:off x="7049096" y="2522541"/>
            <a:ext cx="1257300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7049098" y="2479678"/>
            <a:ext cx="1785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 flipH="1">
            <a:off x="4689873" y="2862266"/>
            <a:ext cx="785813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4689873" y="2819400"/>
            <a:ext cx="1787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 flipH="1">
            <a:off x="4470202" y="3228975"/>
            <a:ext cx="376832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>
            <a:off x="4470204" y="3187700"/>
            <a:ext cx="1785" cy="8413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 flipH="1">
            <a:off x="4595220" y="3568700"/>
            <a:ext cx="503634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4595220" y="3525841"/>
            <a:ext cx="1785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 flipH="1">
            <a:off x="4405908" y="3908425"/>
            <a:ext cx="283964" cy="1588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>
            <a:off x="4405910" y="3865563"/>
            <a:ext cx="1785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 flipH="1">
            <a:off x="4218386" y="4275141"/>
            <a:ext cx="376833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>
            <a:off x="4218384" y="4233866"/>
            <a:ext cx="1787" cy="8413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H="1">
            <a:off x="4280893" y="4614866"/>
            <a:ext cx="376832" cy="1587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>
            <a:off x="4280895" y="4572003"/>
            <a:ext cx="1785" cy="85725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auto">
          <a:xfrm>
            <a:off x="3904059" y="5153025"/>
            <a:ext cx="5030987" cy="158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auto">
          <a:xfrm flipV="1">
            <a:off x="3904059" y="5153028"/>
            <a:ext cx="1787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" name="Line 52"/>
          <p:cNvSpPr>
            <a:spLocks noChangeShapeType="1"/>
          </p:cNvSpPr>
          <p:nvPr/>
        </p:nvSpPr>
        <p:spPr bwMode="auto">
          <a:xfrm flipV="1">
            <a:off x="4532709" y="5153028"/>
            <a:ext cx="1787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 flipV="1">
            <a:off x="5161359" y="5153028"/>
            <a:ext cx="1787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 flipV="1">
            <a:off x="5790009" y="5153028"/>
            <a:ext cx="1787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auto">
          <a:xfrm flipV="1">
            <a:off x="6418659" y="5153028"/>
            <a:ext cx="1787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 flipV="1">
            <a:off x="7049098" y="5153028"/>
            <a:ext cx="1785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V="1">
            <a:off x="7677748" y="5153028"/>
            <a:ext cx="1785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auto">
          <a:xfrm flipV="1">
            <a:off x="8306398" y="5153028"/>
            <a:ext cx="1785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Line 59"/>
          <p:cNvSpPr>
            <a:spLocks noChangeShapeType="1"/>
          </p:cNvSpPr>
          <p:nvPr/>
        </p:nvSpPr>
        <p:spPr bwMode="auto">
          <a:xfrm flipV="1">
            <a:off x="8935048" y="5153028"/>
            <a:ext cx="1785" cy="5556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>
            <a:off x="6418659" y="1660525"/>
            <a:ext cx="1787" cy="34925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3761186" y="5308600"/>
            <a:ext cx="2789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-80</a:t>
            </a:r>
            <a:endParaRPr lang="en-US" sz="1600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4391622" y="5308600"/>
            <a:ext cx="2789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-60</a:t>
            </a:r>
            <a:endParaRPr lang="en-US" sz="1600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5020272" y="5308600"/>
            <a:ext cx="2789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-40</a:t>
            </a:r>
            <a:endParaRPr lang="en-US" sz="1600"/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5648922" y="5308600"/>
            <a:ext cx="2789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-20</a:t>
            </a:r>
            <a:endParaRPr lang="en-US" sz="1600"/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6372226" y="5308600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0</a:t>
            </a:r>
            <a:endParaRPr lang="en-US" sz="1600"/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6938369" y="5308600"/>
            <a:ext cx="2148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20</a:t>
            </a:r>
            <a:endParaRPr lang="en-US" sz="1600"/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7567019" y="5308600"/>
            <a:ext cx="2148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40</a:t>
            </a:r>
            <a:endParaRPr lang="en-US" sz="1600"/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8195669" y="5308600"/>
            <a:ext cx="2148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60</a:t>
            </a:r>
            <a:endParaRPr lang="en-US" sz="1600"/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8824319" y="5308600"/>
            <a:ext cx="2148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>
                <a:solidFill>
                  <a:srgbClr val="FFFFFF"/>
                </a:solidFill>
              </a:rPr>
              <a:t>80</a:t>
            </a:r>
            <a:endParaRPr lang="en-US" sz="1600"/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1921670" y="1716088"/>
            <a:ext cx="173765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Sat --&gt;Carbo (5%E)</a:t>
            </a:r>
            <a:endParaRPr lang="en-US" sz="1600"/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1701999" y="2070100"/>
            <a:ext cx="19492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Mono --&gt;Carbo (5%E)</a:t>
            </a:r>
            <a:endParaRPr lang="en-US" sz="1600"/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1639491" y="2424113"/>
            <a:ext cx="18963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Poly --&gt; Carbo (5%E)</a:t>
            </a:r>
            <a:endParaRPr lang="en-US" sz="1600"/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1969891" y="2762250"/>
            <a:ext cx="169277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Sat--&gt; Mono (5%E)</a:t>
            </a:r>
            <a:endParaRPr lang="en-US" sz="1600"/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2078833" y="3116263"/>
            <a:ext cx="158697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Sat--&gt; Poly (5%E)</a:t>
            </a:r>
            <a:endParaRPr lang="en-US" sz="1600"/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2032398" y="3470275"/>
            <a:ext cx="166391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>
                <a:solidFill>
                  <a:srgbClr val="FFFFFF"/>
                </a:solidFill>
              </a:rPr>
              <a:t>Sat--&gt;Unsat (5%E)</a:t>
            </a:r>
            <a:endParaRPr lang="en-US" sz="1600"/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1748435" y="3822700"/>
            <a:ext cx="191372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 i="1">
                <a:solidFill>
                  <a:srgbClr val="FFFFFF"/>
                </a:solidFill>
              </a:rPr>
              <a:t>Trans</a:t>
            </a:r>
            <a:r>
              <a:rPr lang="en-US" sz="1500" b="1">
                <a:solidFill>
                  <a:srgbClr val="FFFFFF"/>
                </a:solidFill>
              </a:rPr>
              <a:t>--&gt; Mono (2%E)</a:t>
            </a:r>
            <a:endParaRPr lang="en-US" sz="1600"/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1796654" y="4162425"/>
            <a:ext cx="18608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 i="1">
                <a:solidFill>
                  <a:srgbClr val="FFFFFF"/>
                </a:solidFill>
              </a:rPr>
              <a:t>Trans</a:t>
            </a:r>
            <a:r>
              <a:rPr lang="en-US" sz="1500" b="1">
                <a:solidFill>
                  <a:srgbClr val="FFFFFF"/>
                </a:solidFill>
              </a:rPr>
              <a:t> --&gt; Poly (2%E)</a:t>
            </a:r>
            <a:endParaRPr lang="en-US" sz="1600"/>
          </a:p>
        </p:txBody>
      </p:sp>
      <p:sp>
        <p:nvSpPr>
          <p:cNvPr id="3150" name="Rectangle 78"/>
          <p:cNvSpPr>
            <a:spLocks noChangeArrowheads="1"/>
          </p:cNvSpPr>
          <p:nvPr/>
        </p:nvSpPr>
        <p:spPr bwMode="auto">
          <a:xfrm>
            <a:off x="1685927" y="4516438"/>
            <a:ext cx="199067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b="1" i="1">
                <a:solidFill>
                  <a:srgbClr val="FFFFFF"/>
                </a:solidFill>
              </a:rPr>
              <a:t>Trans</a:t>
            </a:r>
            <a:r>
              <a:rPr lang="en-US" sz="1500" b="1">
                <a:solidFill>
                  <a:srgbClr val="FFFFFF"/>
                </a:solidFill>
              </a:rPr>
              <a:t> --&gt; Unsat (2%E)</a:t>
            </a:r>
            <a:endParaRPr lang="en-US" sz="1600"/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5302450" y="5632450"/>
            <a:ext cx="213199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500" dirty="0">
                <a:solidFill>
                  <a:schemeClr val="tx1"/>
                </a:solidFill>
              </a:rPr>
              <a:t>Change in CHD Risk (%)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8829675" y="2362200"/>
            <a:ext cx="85725" cy="304800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>
            <a:off x="8915400" y="2362200"/>
            <a:ext cx="85725" cy="304800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Text Box 2"/>
          <p:cNvSpPr txBox="1">
            <a:spLocks noChangeArrowheads="1"/>
          </p:cNvSpPr>
          <p:nvPr/>
        </p:nvSpPr>
        <p:spPr bwMode="auto">
          <a:xfrm>
            <a:off x="5648923" y="6248400"/>
            <a:ext cx="46412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Hu FB, et al. New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Engl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J Med 1997</a:t>
            </a:r>
          </a:p>
        </p:txBody>
      </p:sp>
    </p:spTree>
    <p:extLst>
      <p:ext uri="{BB962C8B-B14F-4D97-AF65-F5344CB8AC3E}">
        <p14:creationId xmlns:p14="http://schemas.microsoft.com/office/powerpoint/2010/main" val="8705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9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963"/>
          <a:stretch>
            <a:fillRect/>
          </a:stretch>
        </p:blipFill>
        <p:spPr>
          <a:xfrm>
            <a:off x="1704975" y="1116034"/>
            <a:ext cx="6781800" cy="4670425"/>
          </a:xfrm>
          <a:noFill/>
        </p:spPr>
      </p:pic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6057901" y="6096000"/>
            <a:ext cx="3867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SzPct val="60000"/>
              <a:buFont typeface="Wingdings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  <a:latin typeface="+mn-lt"/>
              </a:rPr>
              <a:t>Salmeron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J et al, 2001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AJCN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8701" y="152401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b="1" dirty="0" err="1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Isocaloric</a:t>
            </a:r>
            <a:r>
              <a:rPr lang="en-US" b="1" dirty="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rPr>
              <a:t> substitution” of macronutrients and risk of type 2 diabetes</a:t>
            </a:r>
          </a:p>
        </p:txBody>
      </p:sp>
    </p:spTree>
    <p:extLst>
      <p:ext uri="{BB962C8B-B14F-4D97-AF65-F5344CB8AC3E}">
        <p14:creationId xmlns:p14="http://schemas.microsoft.com/office/powerpoint/2010/main" val="10609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1" y="762000"/>
            <a:ext cx="8763000" cy="457200"/>
          </a:xfrm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The relationship between P:S ratio and risk of CHD</a:t>
            </a: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6972300" y="6248400"/>
            <a:ext cx="2971800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Hu et al. AJCN 1999</a:t>
            </a:r>
          </a:p>
        </p:txBody>
      </p:sp>
      <p:graphicFrame>
        <p:nvGraphicFramePr>
          <p:cNvPr id="8" name="图表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4767709"/>
              </p:ext>
            </p:extLst>
          </p:nvPr>
        </p:nvGraphicFramePr>
        <p:xfrm>
          <a:off x="2019300" y="1524000"/>
          <a:ext cx="6400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38301" y="5432794"/>
            <a:ext cx="76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000" b="1" i="0" u="none" strike="noStrike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Median value</a:t>
            </a:r>
            <a:r>
              <a:rPr lang="en-US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0.23                                     0.42                                                 0.72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76501" y="5663627"/>
            <a:ext cx="61093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Deciles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polyunsaturated fat to 12:0-18:0 saturated fat ratio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8319158" y="2667002"/>
            <a:ext cx="533414" cy="30481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R=1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5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276" y="533402"/>
            <a:ext cx="10210800" cy="166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14301" y="2514600"/>
            <a:ext cx="99250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charset="0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charset="0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charset="0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hangingPunct="0">
              <a:lnSpc>
                <a:spcPct val="110000"/>
              </a:lnSpc>
              <a:spcBef>
                <a:spcPct val="15000"/>
              </a:spcBef>
              <a:spcAft>
                <a:spcPct val="0"/>
              </a:spcAft>
              <a:buClr>
                <a:srgbClr val="F9E697"/>
              </a:buClr>
              <a:buSzPct val="85000"/>
              <a:buFont typeface="Wingdings" charset="0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ts val="1125"/>
              </a:spcBef>
            </a:pPr>
            <a:r>
              <a:rPr lang="en-US" altLang="en-US" sz="2200" kern="0" dirty="0" smtClean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11 American and European cohort studies were pooled. Criteria for inclusion:</a:t>
            </a:r>
          </a:p>
          <a:p>
            <a:pPr lvl="1" eaLnBrk="1" hangingPunct="1">
              <a:spcBef>
                <a:spcPts val="1125"/>
              </a:spcBef>
            </a:pPr>
            <a:r>
              <a:rPr lang="en-US" altLang="en-US" sz="2200" kern="0" dirty="0" smtClean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Published follow-up study with ≥150 incident coronary events.</a:t>
            </a:r>
          </a:p>
          <a:p>
            <a:pPr lvl="1" eaLnBrk="1" hangingPunct="1">
              <a:spcBef>
                <a:spcPts val="1125"/>
              </a:spcBef>
            </a:pPr>
            <a:r>
              <a:rPr lang="en-US" altLang="en-US" sz="2200" kern="0" dirty="0" smtClean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Availability of usual dietary intake.</a:t>
            </a:r>
          </a:p>
          <a:p>
            <a:pPr lvl="1" eaLnBrk="1" hangingPunct="1">
              <a:spcBef>
                <a:spcPts val="1125"/>
              </a:spcBef>
            </a:pPr>
            <a:r>
              <a:rPr lang="en-US" altLang="en-US" sz="2200" kern="0" dirty="0" smtClean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A validation or repeatability study of the diet-assessment method used.</a:t>
            </a:r>
            <a:endParaRPr lang="en-US" altLang="en-US" sz="2200" kern="0" dirty="0" smtClean="0">
              <a:latin typeface="Arial"/>
              <a:cs typeface="Arial"/>
              <a:sym typeface="Symbol" pitchFamily="18" charset="2"/>
            </a:endParaRPr>
          </a:p>
          <a:p>
            <a:pPr eaLnBrk="1" hangingPunct="1">
              <a:spcBef>
                <a:spcPts val="1125"/>
              </a:spcBef>
            </a:pPr>
            <a:r>
              <a:rPr lang="en-US" sz="2200" dirty="0">
                <a:latin typeface="Arial"/>
                <a:cs typeface="Arial"/>
              </a:rPr>
              <a:t>5249 coronary events and 2155 coronary deaths occurred among 344,696 persons</a:t>
            </a:r>
            <a:endParaRPr lang="en-US" altLang="en-US" sz="2200" kern="0" dirty="0" smtClean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>
              <a:spcBef>
                <a:spcPts val="1125"/>
              </a:spcBef>
            </a:pPr>
            <a:r>
              <a:rPr lang="en-US" altLang="en-US" sz="2200" kern="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Within each study, HRs were calculated by using Cox proportional hazards regression with time in study as the time metric.</a:t>
            </a:r>
            <a:endParaRPr lang="en-US" altLang="en-US" sz="22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125"/>
              </a:spcBef>
            </a:pPr>
            <a:endParaRPr lang="en-US" altLang="en-US" sz="22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5524501" y="6248400"/>
            <a:ext cx="4683125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altLang="zh-CN" sz="2000" dirty="0" err="1">
                <a:solidFill>
                  <a:schemeClr val="tx1"/>
                </a:solidFill>
                <a:latin typeface="+mn-lt"/>
              </a:rPr>
              <a:t>Jakobsen</a:t>
            </a:r>
            <a:r>
              <a:rPr lang="en-US" altLang="zh-CN" sz="2000" dirty="0">
                <a:solidFill>
                  <a:schemeClr val="tx1"/>
                </a:solidFill>
                <a:latin typeface="+mn-lt"/>
              </a:rPr>
              <a:t> MU, et al. </a:t>
            </a:r>
            <a:r>
              <a:rPr lang="en-US" altLang="zh-CN" sz="2000" dirty="0" smtClean="0">
                <a:solidFill>
                  <a:schemeClr val="tx1"/>
                </a:solidFill>
                <a:latin typeface="+mn-lt"/>
              </a:rPr>
              <a:t>AJCN, 2009</a:t>
            </a:r>
            <a:endParaRPr lang="en-US" altLang="zh-CN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49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2" y="381000"/>
            <a:ext cx="7200899" cy="609600"/>
          </a:xfrm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Coronary Events, per 5 E% increments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7700" y="5334000"/>
            <a:ext cx="952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model included intake of MUFA, PUFA, trans-fatty acids, CHs, protein expressed as percentage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TEI, smoking, BMI,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activity,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highest attained educational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level, alcohol intake,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of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hypertension,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energy-adjusted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quintiles of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fiber intake (g/d) and cholesterol intake (mg/d)</a:t>
            </a:r>
            <a:endParaRPr lang="en-US" altLang="zh-CN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101" y="1678032"/>
            <a:ext cx="5201285" cy="350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2" y="1676400"/>
            <a:ext cx="5252153" cy="3494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199028" y="1138537"/>
            <a:ext cx="2491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9E69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PUFAs for SFAs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6623" y="4191000"/>
            <a:ext cx="19126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0.87 (0.77, 0.97), </a:t>
            </a:r>
          </a:p>
          <a:p>
            <a:r>
              <a:rPr lang="en-US" sz="1600" b="1" i="1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b="1" baseline="-250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heterogeneity</a:t>
            </a:r>
            <a:r>
              <a:rPr lang="en-US" sz="16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=0.70</a:t>
            </a:r>
            <a:endParaRPr lang="en-US" sz="16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1379" y="1143002"/>
            <a:ext cx="21329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9E69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CHs for SFAs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26480" y="4114801"/>
            <a:ext cx="1905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1.07 (1.01, 1.14), </a:t>
            </a:r>
            <a:r>
              <a:rPr lang="en-US" sz="1600" b="1" i="1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b="1" baseline="-250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heterogeneity</a:t>
            </a:r>
            <a:r>
              <a:rPr lang="en-US" sz="16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=0.51</a:t>
            </a:r>
            <a:endParaRPr lang="en-US" sz="16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123818" y="1600202"/>
            <a:ext cx="19684" cy="35769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638742" y="4572000"/>
            <a:ext cx="752158" cy="76200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>
            <a:off x="7866062" y="4419600"/>
            <a:ext cx="858839" cy="228600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5905500" y="6248400"/>
            <a:ext cx="4267200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altLang="zh-CN" sz="2000" dirty="0" err="1">
                <a:solidFill>
                  <a:schemeClr val="tx1"/>
                </a:solidFill>
                <a:latin typeface="+mn-lt"/>
              </a:rPr>
              <a:t>Jakobsen</a:t>
            </a:r>
            <a:r>
              <a:rPr lang="en-US" altLang="zh-CN" sz="2000" dirty="0">
                <a:solidFill>
                  <a:schemeClr val="tx1"/>
                </a:solidFill>
                <a:latin typeface="+mn-lt"/>
              </a:rPr>
              <a:t> MU, et al. </a:t>
            </a:r>
            <a:r>
              <a:rPr lang="en-US" altLang="zh-CN" sz="2000" dirty="0" smtClean="0">
                <a:solidFill>
                  <a:schemeClr val="tx1"/>
                </a:solidFill>
                <a:latin typeface="+mn-lt"/>
              </a:rPr>
              <a:t>AJCN, 2009</a:t>
            </a:r>
            <a:endParaRPr lang="en-US" altLang="zh-CN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62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1" y="762000"/>
            <a:ext cx="8763000" cy="457200"/>
          </a:xfrm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Substitution effect (5% of energy) of carbohydrates for saturated fatty acids differs by Glycemic Index</a:t>
            </a:r>
          </a:p>
        </p:txBody>
      </p:sp>
      <p:graphicFrame>
        <p:nvGraphicFramePr>
          <p:cNvPr id="11" name="图表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975903"/>
              </p:ext>
            </p:extLst>
          </p:nvPr>
        </p:nvGraphicFramePr>
        <p:xfrm>
          <a:off x="1714500" y="1447800"/>
          <a:ext cx="7162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5829300" y="6248400"/>
            <a:ext cx="4683125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2"/>
                </a:solidFill>
                <a:latin typeface="Univers Condensed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altLang="zh-CN" sz="2000" dirty="0" err="1">
                <a:solidFill>
                  <a:schemeClr val="tx1"/>
                </a:solidFill>
                <a:latin typeface="+mn-lt"/>
              </a:rPr>
              <a:t>Jakobsen</a:t>
            </a:r>
            <a:r>
              <a:rPr lang="en-US" altLang="zh-CN" sz="2000" dirty="0">
                <a:solidFill>
                  <a:schemeClr val="tx1"/>
                </a:solidFill>
                <a:latin typeface="+mn-lt"/>
              </a:rPr>
              <a:t> MU, et al. </a:t>
            </a:r>
            <a:r>
              <a:rPr lang="en-US" altLang="zh-CN" sz="2000" dirty="0" smtClean="0">
                <a:solidFill>
                  <a:schemeClr val="tx1"/>
                </a:solidFill>
                <a:latin typeface="+mn-lt"/>
              </a:rPr>
              <a:t>AJCN, 2010</a:t>
            </a:r>
            <a:endParaRPr lang="en-US" altLang="zh-CN"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23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228600"/>
            <a:ext cx="9258300" cy="1143000"/>
          </a:xfrm>
          <a:noFill/>
          <a:ln/>
        </p:spPr>
        <p:txBody>
          <a:bodyPr lIns="90488" tIns="44450" rIns="90488" bIns="44450"/>
          <a:lstStyle/>
          <a:p>
            <a:pPr algn="ctr">
              <a:spcBef>
                <a:spcPct val="50000"/>
              </a:spcBef>
              <a:defRPr/>
            </a:pPr>
            <a:r>
              <a:rPr lang="en-US" kern="1200" dirty="0">
                <a:solidFill>
                  <a:srgbClr val="FFFF00"/>
                </a:solidFill>
                <a:latin typeface="Arial" charset="0"/>
                <a:ea typeface="ＭＳ Ｐゴシック" charset="0"/>
              </a:rPr>
              <a:t>Major food sources of individual saturated fatty acids (% absolute intake)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77050" y="632525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SzPct val="60000"/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Hu et al. AJCN 1999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37114"/>
              </p:ext>
            </p:extLst>
          </p:nvPr>
        </p:nvGraphicFramePr>
        <p:xfrm>
          <a:off x="647700" y="1600200"/>
          <a:ext cx="9313499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3" name="Document" r:id="rId5" imgW="4811036" imgH="2442719" progId="Word.Document.8">
                  <p:embed/>
                </p:oleObj>
              </mc:Choice>
              <mc:Fallback>
                <p:oleObj name="Document" r:id="rId5" imgW="4811036" imgH="244271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600200"/>
                        <a:ext cx="9313499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5081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rc_master2">
  <a:themeElements>
    <a:clrScheme name="olrc_master2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olrc_master2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Univers Condensed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Univers Condensed" charset="0"/>
            <a:ea typeface="ＭＳ Ｐゴシック" charset="0"/>
          </a:defRPr>
        </a:defPPr>
      </a:lstStyle>
    </a:lnDef>
  </a:objectDefaults>
  <a:extraClrSchemeLst>
    <a:extraClrScheme>
      <a:clrScheme name="olrc_master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rc_master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rc_master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rc_master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rc_master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rc_master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rc_master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lrc_master2 2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  <a:fontScheme name="olrc_master2">
    <a:majorFont>
      <a:latin typeface="Verdana"/>
      <a:ea typeface="ＭＳ Ｐゴシック"/>
      <a:cs typeface=""/>
    </a:majorFont>
    <a:minorFont>
      <a:latin typeface="Verdana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7560</TotalTime>
  <Words>697</Words>
  <Application>Microsoft Office PowerPoint</Application>
  <PresentationFormat>35mm Slides</PresentationFormat>
  <Paragraphs>144</Paragraphs>
  <Slides>12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olrc_master2</vt:lpstr>
      <vt:lpstr>Document</vt:lpstr>
      <vt:lpstr>  Types of fat and risk of CHD: Epidemiologic Evidence</vt:lpstr>
      <vt:lpstr>PowerPoint Presentation</vt:lpstr>
      <vt:lpstr>“Isocaloric substitution” of macronutrients and Risk of CHD</vt:lpstr>
      <vt:lpstr>PowerPoint Presentation</vt:lpstr>
      <vt:lpstr>The relationship between P:S ratio and risk of CHD</vt:lpstr>
      <vt:lpstr>PowerPoint Presentation</vt:lpstr>
      <vt:lpstr>Coronary Events, per 5 E% increments</vt:lpstr>
      <vt:lpstr>Substitution effect (5% of energy) of carbohydrates for saturated fatty acids differs by Glycemic Index</vt:lpstr>
      <vt:lpstr>Major food sources of individual saturated fatty acids (% absolute intake)</vt:lpstr>
      <vt:lpstr> Multivariate RRs of CHD According to Quintiles of Saturated Fat Intake</vt:lpstr>
      <vt:lpstr>RRs for coronary outcomes in the prospective cohort studies of circulating omega-3 polyunsaturated fatty acids 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Administrator</cp:lastModifiedBy>
  <cp:revision>158</cp:revision>
  <dcterms:created xsi:type="dcterms:W3CDTF">1999-11-11T15:59:39Z</dcterms:created>
  <dcterms:modified xsi:type="dcterms:W3CDTF">2014-05-08T14:26:24Z</dcterms:modified>
</cp:coreProperties>
</file>